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61" r:id="rId2"/>
    <p:sldId id="256" r:id="rId3"/>
    <p:sldId id="257" r:id="rId4"/>
    <p:sldId id="263" r:id="rId5"/>
    <p:sldId id="283" r:id="rId6"/>
    <p:sldId id="282" r:id="rId7"/>
    <p:sldId id="279" r:id="rId8"/>
    <p:sldId id="280" r:id="rId9"/>
    <p:sldId id="281" r:id="rId10"/>
    <p:sldId id="277" r:id="rId11"/>
    <p:sldId id="278" r:id="rId12"/>
    <p:sldId id="260" r:id="rId13"/>
    <p:sldId id="264" r:id="rId14"/>
    <p:sldId id="269" r:id="rId15"/>
    <p:sldId id="268" r:id="rId16"/>
    <p:sldId id="267" r:id="rId17"/>
    <p:sldId id="274" r:id="rId18"/>
    <p:sldId id="266" r:id="rId19"/>
    <p:sldId id="273" r:id="rId20"/>
    <p:sldId id="272" r:id="rId21"/>
    <p:sldId id="265" r:id="rId22"/>
    <p:sldId id="275" r:id="rId23"/>
    <p:sldId id="270" r:id="rId24"/>
    <p:sldId id="271" r:id="rId25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FBED35"/>
    <a:srgbClr val="FF505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25" autoAdjust="0"/>
    <p:restoredTop sz="94660"/>
  </p:normalViewPr>
  <p:slideViewPr>
    <p:cSldViewPr snapToGrid="0">
      <p:cViewPr>
        <p:scale>
          <a:sx n="110" d="100"/>
          <a:sy n="110" d="100"/>
        </p:scale>
        <p:origin x="81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8CD0D-3447-4D3B-8FDB-00D544512BC7}" type="datetimeFigureOut">
              <a:rPr lang="pt-PT" smtClean="0"/>
              <a:t>13/06/2016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DE800-3361-4D7D-AE4E-916CA82E86B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5508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E800-3361-4D7D-AE4E-916CA82E86BF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4131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E800-3361-4D7D-AE4E-916CA82E86BF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94263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E800-3361-4D7D-AE4E-916CA82E86BF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19301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E800-3361-4D7D-AE4E-916CA82E86BF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1762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E800-3361-4D7D-AE4E-916CA82E86BF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4231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E800-3361-4D7D-AE4E-916CA82E86BF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50169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E800-3361-4D7D-AE4E-916CA82E86BF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6332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E800-3361-4D7D-AE4E-916CA82E86BF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4855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E800-3361-4D7D-AE4E-916CA82E86BF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97256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E800-3361-4D7D-AE4E-916CA82E86BF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497752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E800-3361-4D7D-AE4E-916CA82E86BF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37618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E800-3361-4D7D-AE4E-916CA82E86BF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78820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E800-3361-4D7D-AE4E-916CA82E86BF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912438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E800-3361-4D7D-AE4E-916CA82E86BF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65256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E800-3361-4D7D-AE4E-916CA82E86BF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143849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E800-3361-4D7D-AE4E-916CA82E86BF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7730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E800-3361-4D7D-AE4E-916CA82E86BF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43252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E800-3361-4D7D-AE4E-916CA82E86BF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05274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E800-3361-4D7D-AE4E-916CA82E86BF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94863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E800-3361-4D7D-AE4E-916CA82E86BF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2228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E800-3361-4D7D-AE4E-916CA82E86BF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3675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E800-3361-4D7D-AE4E-916CA82E86BF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14023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E800-3361-4D7D-AE4E-916CA82E86BF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6537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E800-3361-4D7D-AE4E-916CA82E86BF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51160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0AF8-A477-4BA7-8213-6E86963C7E6D}" type="datetimeFigureOut">
              <a:rPr lang="pt-PT" smtClean="0"/>
              <a:t>13/06/2016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9C90-652C-4339-BB7C-6B9E44F60CF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3922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0AF8-A477-4BA7-8213-6E86963C7E6D}" type="datetimeFigureOut">
              <a:rPr lang="pt-PT" smtClean="0"/>
              <a:t>13/06/2016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9C90-652C-4339-BB7C-6B9E44F60CF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5909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0AF8-A477-4BA7-8213-6E86963C7E6D}" type="datetimeFigureOut">
              <a:rPr lang="pt-PT" smtClean="0"/>
              <a:t>13/06/2016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9C90-652C-4339-BB7C-6B9E44F60CF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41742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0AF8-A477-4BA7-8213-6E86963C7E6D}" type="datetimeFigureOut">
              <a:rPr lang="pt-PT" smtClean="0"/>
              <a:t>13/06/2016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9C90-652C-4339-BB7C-6B9E44F60CF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24697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0AF8-A477-4BA7-8213-6E86963C7E6D}" type="datetimeFigureOut">
              <a:rPr lang="pt-PT" smtClean="0"/>
              <a:t>13/06/2016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9C90-652C-4339-BB7C-6B9E44F60CF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66454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0AF8-A477-4BA7-8213-6E86963C7E6D}" type="datetimeFigureOut">
              <a:rPr lang="pt-PT" smtClean="0"/>
              <a:t>13/06/2016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9C90-652C-4339-BB7C-6B9E44F60CF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8097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0AF8-A477-4BA7-8213-6E86963C7E6D}" type="datetimeFigureOut">
              <a:rPr lang="pt-PT" smtClean="0"/>
              <a:t>13/06/2016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9C90-652C-4339-BB7C-6B9E44F60CF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88861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0AF8-A477-4BA7-8213-6E86963C7E6D}" type="datetimeFigureOut">
              <a:rPr lang="pt-PT" smtClean="0"/>
              <a:t>13/06/2016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9C90-652C-4339-BB7C-6B9E44F60CF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14094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0AF8-A477-4BA7-8213-6E86963C7E6D}" type="datetimeFigureOut">
              <a:rPr lang="pt-PT" smtClean="0"/>
              <a:t>13/06/2016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9C90-652C-4339-BB7C-6B9E44F60CF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6348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0AF8-A477-4BA7-8213-6E86963C7E6D}" type="datetimeFigureOut">
              <a:rPr lang="pt-PT" smtClean="0"/>
              <a:t>13/06/2016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9C90-652C-4339-BB7C-6B9E44F60CF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51991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0AF8-A477-4BA7-8213-6E86963C7E6D}" type="datetimeFigureOut">
              <a:rPr lang="pt-PT" smtClean="0"/>
              <a:t>13/06/2016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9C90-652C-4339-BB7C-6B9E44F60CF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2416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80AF8-A477-4BA7-8213-6E86963C7E6D}" type="datetimeFigureOut">
              <a:rPr lang="pt-PT" smtClean="0"/>
              <a:t>13/06/2016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29C90-652C-4339-BB7C-6B9E44F60CF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19823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5.wdp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11" Type="http://schemas.openxmlformats.org/officeDocument/2006/relationships/image" Target="../media/image28.jpeg"/><Relationship Id="rId5" Type="http://schemas.openxmlformats.org/officeDocument/2006/relationships/image" Target="../media/image25.jpeg"/><Relationship Id="rId15" Type="http://schemas.openxmlformats.org/officeDocument/2006/relationships/image" Target="../media/image31.jpg"/><Relationship Id="rId10" Type="http://schemas.openxmlformats.org/officeDocument/2006/relationships/image" Target="../media/image27.jpeg"/><Relationship Id="rId4" Type="http://schemas.openxmlformats.org/officeDocument/2006/relationships/image" Target="../media/image24.png"/><Relationship Id="rId9" Type="http://schemas.microsoft.com/office/2007/relationships/hdphoto" Target="../media/hdphoto1.wdp"/><Relationship Id="rId1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1898630"/>
            <a:ext cx="914400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12"/>
          <a:stretch/>
        </p:blipFill>
        <p:spPr>
          <a:xfrm>
            <a:off x="-1" y="5838437"/>
            <a:ext cx="1531945" cy="915577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" y="2710407"/>
            <a:ext cx="9143999" cy="969314"/>
            <a:chOff x="0" y="4799201"/>
            <a:chExt cx="9409209" cy="1036115"/>
          </a:xfrm>
        </p:grpSpPr>
        <p:grpSp>
          <p:nvGrpSpPr>
            <p:cNvPr id="24" name="Group 23"/>
            <p:cNvGrpSpPr/>
            <p:nvPr/>
          </p:nvGrpSpPr>
          <p:grpSpPr>
            <a:xfrm>
              <a:off x="0" y="4800600"/>
              <a:ext cx="7832833" cy="1034716"/>
              <a:chOff x="0" y="4800600"/>
              <a:chExt cx="7832833" cy="103471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800600"/>
                <a:ext cx="1576376" cy="103471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6376" y="4800600"/>
                <a:ext cx="1576376" cy="1034716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6403" y="4800600"/>
                <a:ext cx="1576376" cy="1034716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6430" y="4800600"/>
                <a:ext cx="1576376" cy="103471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6457" y="4800600"/>
                <a:ext cx="1576376" cy="1034716"/>
              </a:xfrm>
              <a:prstGeom prst="rect">
                <a:avLst/>
              </a:prstGeom>
            </p:spPr>
          </p:pic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2833" y="4799201"/>
              <a:ext cx="1576376" cy="1034716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-60341" y="1451816"/>
            <a:ext cx="9186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cap="small" dirty="0" smtClean="0">
                <a:latin typeface="Arial Narrow" panose="020B0606020202030204" pitchFamily="34" charset="0"/>
                <a:cs typeface="Simplex" panose="00000400000000000000" pitchFamily="2" charset="0"/>
              </a:rPr>
              <a:t>Requalificação dos arruamentos da Redinha</a:t>
            </a:r>
            <a:endParaRPr lang="pt-PT" sz="2000" dirty="0">
              <a:latin typeface="Arial Narrow" panose="020B0606020202030204" pitchFamily="34" charset="0"/>
              <a:cs typeface="Simplex" panose="000004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972" y="1944349"/>
            <a:ext cx="9186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>
                <a:latin typeface="Arial Narrow" panose="020B0606020202030204" pitchFamily="34" charset="0"/>
                <a:cs typeface="Simplex" panose="00000400000000000000" pitchFamily="2" charset="0"/>
              </a:rPr>
              <a:t>Rua Lúcio da Silva e Largo de S.Domingos</a:t>
            </a:r>
            <a:endParaRPr lang="pt-PT" sz="1600" dirty="0">
              <a:latin typeface="Arial Narrow" panose="020B0606020202030204" pitchFamily="34" charset="0"/>
              <a:cs typeface="Simplex" panose="000004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7568" y="1944349"/>
            <a:ext cx="9151568" cy="770560"/>
            <a:chOff x="-7568" y="1944349"/>
            <a:chExt cx="11563914" cy="77056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68" y="1945741"/>
              <a:ext cx="3854638" cy="76916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7070" y="1944349"/>
              <a:ext cx="3854638" cy="76916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1708" y="1945741"/>
              <a:ext cx="3854638" cy="769168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-21185" y="2010511"/>
            <a:ext cx="9186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>
                <a:latin typeface="Arial Narrow" panose="020B0606020202030204" pitchFamily="34" charset="0"/>
                <a:cs typeface="Simplex" panose="00000400000000000000" pitchFamily="2" charset="0"/>
              </a:rPr>
              <a:t>Rua Lúcio da Silva e Largo de S.Domingos</a:t>
            </a:r>
            <a:endParaRPr lang="pt-PT" sz="1600" dirty="0">
              <a:latin typeface="Arial Narrow" panose="020B0606020202030204" pitchFamily="34" charset="0"/>
              <a:cs typeface="Simplex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8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10899" y="330862"/>
            <a:ext cx="18178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cap="small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Rua </a:t>
            </a:r>
            <a:r>
              <a:rPr lang="pt-PT" sz="1500" cap="small" dirty="0" smtClean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Lúcio da Silva</a:t>
            </a:r>
            <a:endParaRPr lang="pt-PT" sz="1500" cap="small" dirty="0">
              <a:solidFill>
                <a:schemeClr val="bg1"/>
              </a:solidFill>
              <a:latin typeface="Arial Narrow" panose="020B0606020202030204" pitchFamily="34" charset="0"/>
              <a:cs typeface="Simplex" panose="000004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50433"/>
            <a:ext cx="813263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56" y="1429181"/>
            <a:ext cx="7216374" cy="39220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1605" y="5351229"/>
            <a:ext cx="2628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Existente  – Rua </a:t>
            </a:r>
            <a:r>
              <a:rPr lang="pt-PT" sz="1500" dirty="0" smtClean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Lúcio da Silva</a:t>
            </a:r>
            <a:endParaRPr lang="pt-PT" sz="1500" dirty="0">
              <a:solidFill>
                <a:schemeClr val="bg1"/>
              </a:solidFill>
              <a:latin typeface="Arial Narrow" panose="020B0606020202030204" pitchFamily="34" charset="0"/>
              <a:cs typeface="Simplex" panose="000004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4189228" cy="299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87724" y="59351"/>
            <a:ext cx="45454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b="1" dirty="0">
                <a:latin typeface="Arial Narrow" panose="020B0606020202030204" pitchFamily="34" charset="0"/>
                <a:cs typeface="Simplex" panose="00000400000000000000" pitchFamily="2" charset="0"/>
              </a:rPr>
              <a:t>REQUALIFICAÇÃO DOS ARRUAMENTOS DA REDINHA</a:t>
            </a:r>
          </a:p>
        </p:txBody>
      </p:sp>
    </p:spTree>
    <p:extLst>
      <p:ext uri="{BB962C8B-B14F-4D97-AF65-F5344CB8AC3E}">
        <p14:creationId xmlns:p14="http://schemas.microsoft.com/office/powerpoint/2010/main" val="84237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10899" y="330862"/>
            <a:ext cx="18178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cap="small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Rua </a:t>
            </a:r>
            <a:r>
              <a:rPr lang="pt-PT" sz="1500" cap="small" dirty="0" smtClean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Lúcio da Silva</a:t>
            </a:r>
            <a:endParaRPr lang="pt-PT" sz="1500" cap="small" dirty="0">
              <a:solidFill>
                <a:schemeClr val="bg1"/>
              </a:solidFill>
              <a:latin typeface="Arial Narrow" panose="020B0606020202030204" pitchFamily="34" charset="0"/>
              <a:cs typeface="Simplex" panose="000004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50433"/>
            <a:ext cx="813263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/>
          </a:p>
        </p:txBody>
      </p:sp>
      <p:sp>
        <p:nvSpPr>
          <p:cNvPr id="9" name="TextBox 8"/>
          <p:cNvSpPr txBox="1"/>
          <p:nvPr/>
        </p:nvSpPr>
        <p:spPr>
          <a:xfrm>
            <a:off x="988339" y="5128591"/>
            <a:ext cx="2628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dirty="0" smtClean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Proposto  </a:t>
            </a:r>
            <a:r>
              <a:rPr lang="pt-PT" sz="1500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– Rua </a:t>
            </a:r>
            <a:r>
              <a:rPr lang="pt-PT" sz="1500" dirty="0" smtClean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Lúcio da Silva</a:t>
            </a:r>
            <a:endParaRPr lang="pt-PT" sz="1500" dirty="0">
              <a:solidFill>
                <a:schemeClr val="bg1"/>
              </a:solidFill>
              <a:latin typeface="Arial Narrow" panose="020B0606020202030204" pitchFamily="34" charset="0"/>
              <a:cs typeface="Simplex" panose="000004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85" y="1097593"/>
            <a:ext cx="7054245" cy="40309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4189228" cy="299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87724" y="59351"/>
            <a:ext cx="45454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b="1" dirty="0">
                <a:latin typeface="Arial Narrow" panose="020B0606020202030204" pitchFamily="34" charset="0"/>
                <a:cs typeface="Simplex" panose="00000400000000000000" pitchFamily="2" charset="0"/>
              </a:rPr>
              <a:t>REQUALIFICAÇÃO DOS ARRUAMENTOS DA REDINHA</a:t>
            </a:r>
          </a:p>
        </p:txBody>
      </p:sp>
    </p:spTree>
    <p:extLst>
      <p:ext uri="{BB962C8B-B14F-4D97-AF65-F5344CB8AC3E}">
        <p14:creationId xmlns:p14="http://schemas.microsoft.com/office/powerpoint/2010/main" val="142739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35" y="435425"/>
            <a:ext cx="7429398" cy="6065816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7421687" y="314420"/>
            <a:ext cx="32989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cap="small" dirty="0">
                <a:latin typeface="Arial Narrow" panose="020B0606020202030204" pitchFamily="34" charset="0"/>
                <a:cs typeface="Simplex" panose="00000400000000000000" pitchFamily="2" charset="0"/>
              </a:rPr>
              <a:t>Largo de S.Domingos</a:t>
            </a:r>
          </a:p>
        </p:txBody>
      </p:sp>
      <p:sp>
        <p:nvSpPr>
          <p:cNvPr id="58" name="Rectangle 57"/>
          <p:cNvSpPr/>
          <p:nvPr/>
        </p:nvSpPr>
        <p:spPr>
          <a:xfrm flipV="1">
            <a:off x="-1" y="321376"/>
            <a:ext cx="9144001" cy="342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/>
          </a:p>
        </p:txBody>
      </p:sp>
      <p:pic>
        <p:nvPicPr>
          <p:cNvPr id="14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077" y="1075875"/>
            <a:ext cx="1622751" cy="1361460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427" y="2630600"/>
            <a:ext cx="1111239" cy="101021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7572" y="-17039"/>
            <a:ext cx="1066299" cy="2101444"/>
          </a:xfrm>
          <a:prstGeom prst="rect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82" name="Rectangle 81"/>
          <p:cNvSpPr/>
          <p:nvPr/>
        </p:nvSpPr>
        <p:spPr>
          <a:xfrm>
            <a:off x="1656170" y="1106127"/>
            <a:ext cx="310101" cy="460705"/>
          </a:xfrm>
          <a:prstGeom prst="rect">
            <a:avLst/>
          </a:prstGeom>
          <a:noFill/>
          <a:ln w="95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9" name="TextBox 148"/>
          <p:cNvSpPr txBox="1"/>
          <p:nvPr/>
        </p:nvSpPr>
        <p:spPr>
          <a:xfrm>
            <a:off x="1158499" y="1519583"/>
            <a:ext cx="1132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latin typeface="Arial Narrow" panose="020B0606020202030204" pitchFamily="34" charset="0"/>
                <a:cs typeface="Simplex" panose="00000400000000000000" pitchFamily="2" charset="0"/>
              </a:rPr>
              <a:t>Enquadramento</a:t>
            </a:r>
            <a:endParaRPr lang="pt-PT" sz="1200" dirty="0">
              <a:latin typeface="Arial Narrow" panose="020B0606020202030204" pitchFamily="34" charset="0"/>
              <a:cs typeface="Simplex" panose="00000400000000000000" pitchFamily="2" charset="0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7438383" y="666673"/>
            <a:ext cx="1522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latin typeface="Arial Narrow" panose="020B0606020202030204" pitchFamily="34" charset="0"/>
                <a:cs typeface="Simplex" panose="00000400000000000000" pitchFamily="2" charset="0"/>
              </a:rPr>
              <a:t>Mobiliário Urbano:</a:t>
            </a:r>
            <a:endParaRPr lang="pt-PT" sz="1200" dirty="0">
              <a:latin typeface="Arial Narrow" panose="020B0606020202030204" pitchFamily="34" charset="0"/>
              <a:cs typeface="Simplex" panose="00000400000000000000" pitchFamily="2" charset="0"/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0" y="0"/>
            <a:ext cx="4189228" cy="2990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>
              <a:solidFill>
                <a:schemeClr val="bg1"/>
              </a:solidFill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-87724" y="59351"/>
            <a:ext cx="45454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b="1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REQUALIFICAÇÃO DOS ARRUAMENTOS DA REDINHA</a:t>
            </a:r>
          </a:p>
        </p:txBody>
      </p:sp>
      <p:grpSp>
        <p:nvGrpSpPr>
          <p:cNvPr id="173" name="Group 172"/>
          <p:cNvGrpSpPr/>
          <p:nvPr/>
        </p:nvGrpSpPr>
        <p:grpSpPr>
          <a:xfrm>
            <a:off x="7392163" y="3623301"/>
            <a:ext cx="2084691" cy="3133610"/>
            <a:chOff x="5190384" y="2474226"/>
            <a:chExt cx="2084691" cy="3133610"/>
          </a:xfrm>
        </p:grpSpPr>
        <p:sp>
          <p:nvSpPr>
            <p:cNvPr id="155" name="TextBox 154"/>
            <p:cNvSpPr txBox="1"/>
            <p:nvPr/>
          </p:nvSpPr>
          <p:spPr>
            <a:xfrm>
              <a:off x="5190384" y="2474226"/>
              <a:ext cx="19662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dirty="0" smtClean="0">
                  <a:latin typeface="Arial Narrow" panose="020B0606020202030204" pitchFamily="34" charset="0"/>
                  <a:cs typeface="Simplex" panose="00000400000000000000" pitchFamily="2" charset="0"/>
                </a:rPr>
                <a:t>Espécies arbóreas:</a:t>
              </a:r>
              <a:endParaRPr lang="pt-PT" sz="1200" dirty="0">
                <a:latin typeface="Arial Narrow" panose="020B0606020202030204" pitchFamily="34" charset="0"/>
                <a:cs typeface="Simplex" panose="00000400000000000000" pitchFamily="2" charset="0"/>
              </a:endParaRPr>
            </a:p>
          </p:txBody>
        </p: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483" y="2685497"/>
              <a:ext cx="1052379" cy="1350647"/>
            </a:xfrm>
            <a:prstGeom prst="rect">
              <a:avLst/>
            </a:prstGeom>
          </p:spPr>
        </p:pic>
        <p:sp>
          <p:nvSpPr>
            <p:cNvPr id="161" name="TextBox 160"/>
            <p:cNvSpPr txBox="1"/>
            <p:nvPr/>
          </p:nvSpPr>
          <p:spPr>
            <a:xfrm>
              <a:off x="5308804" y="3867872"/>
              <a:ext cx="19662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dirty="0" smtClean="0">
                  <a:latin typeface="Arial Narrow" panose="020B0606020202030204" pitchFamily="34" charset="0"/>
                  <a:cs typeface="Simplex" panose="00000400000000000000" pitchFamily="2" charset="0"/>
                </a:rPr>
                <a:t>Ameixoeira-de-jardim</a:t>
              </a:r>
              <a:endParaRPr lang="pt-PT" sz="1200" dirty="0">
                <a:latin typeface="Arial Narrow" panose="020B0606020202030204" pitchFamily="34" charset="0"/>
                <a:cs typeface="Simplex" panose="00000400000000000000" pitchFamily="2" charset="0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5692273" y="5330837"/>
              <a:ext cx="7431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dirty="0" smtClean="0">
                  <a:latin typeface="Arial Narrow" panose="020B0606020202030204" pitchFamily="34" charset="0"/>
                  <a:cs typeface="Simplex" panose="00000400000000000000" pitchFamily="2" charset="0"/>
                </a:rPr>
                <a:t>Magnolia</a:t>
              </a:r>
              <a:endParaRPr lang="pt-PT" sz="1200" dirty="0">
                <a:latin typeface="Arial Narrow" panose="020B0606020202030204" pitchFamily="34" charset="0"/>
                <a:cs typeface="Simplex" panose="00000400000000000000" pitchFamily="2" charset="0"/>
              </a:endParaRPr>
            </a:p>
          </p:txBody>
        </p:sp>
      </p:grpSp>
      <p:grpSp>
        <p:nvGrpSpPr>
          <p:cNvPr id="140" name="Group 139"/>
          <p:cNvGrpSpPr/>
          <p:nvPr/>
        </p:nvGrpSpPr>
        <p:grpSpPr>
          <a:xfrm rot="10800000">
            <a:off x="4635041" y="5318896"/>
            <a:ext cx="736315" cy="1350250"/>
            <a:chOff x="9787512" y="546974"/>
            <a:chExt cx="1986490" cy="3642814"/>
          </a:xfrm>
        </p:grpSpPr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491" y="546974"/>
              <a:ext cx="1985511" cy="1303268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7512" y="1850242"/>
              <a:ext cx="1985511" cy="978306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7512" y="2825696"/>
              <a:ext cx="1986490" cy="1364092"/>
            </a:xfrm>
            <a:prstGeom prst="rect">
              <a:avLst/>
            </a:prstGeom>
          </p:spPr>
        </p:pic>
      </p:grpSp>
      <p:sp>
        <p:nvSpPr>
          <p:cNvPr id="153" name="TextBox 152"/>
          <p:cNvSpPr txBox="1"/>
          <p:nvPr/>
        </p:nvSpPr>
        <p:spPr>
          <a:xfrm>
            <a:off x="4560512" y="4997386"/>
            <a:ext cx="1132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latin typeface="Arial Narrow" panose="020B0606020202030204" pitchFamily="34" charset="0"/>
                <a:cs typeface="Simplex" panose="00000400000000000000" pitchFamily="2" charset="0"/>
              </a:rPr>
              <a:t>Materiais:</a:t>
            </a:r>
            <a:endParaRPr lang="pt-PT" sz="1200" dirty="0">
              <a:latin typeface="Arial Narrow" panose="020B0606020202030204" pitchFamily="34" charset="0"/>
              <a:cs typeface="Simplex" panose="00000400000000000000" pitchFamily="2" charset="0"/>
            </a:endParaRP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63" y="5326334"/>
            <a:ext cx="796225" cy="487029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570" y="5813363"/>
            <a:ext cx="790117" cy="362620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207" y="6165388"/>
            <a:ext cx="790480" cy="518863"/>
          </a:xfrm>
          <a:prstGeom prst="rect">
            <a:avLst/>
          </a:prstGeom>
        </p:spPr>
      </p:pic>
      <p:cxnSp>
        <p:nvCxnSpPr>
          <p:cNvPr id="168" name="Straight Arrow Connector 167"/>
          <p:cNvCxnSpPr/>
          <p:nvPr/>
        </p:nvCxnSpPr>
        <p:spPr>
          <a:xfrm flipH="1" flipV="1">
            <a:off x="2138678" y="4222279"/>
            <a:ext cx="2690313" cy="13966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 flipH="1" flipV="1">
            <a:off x="4746171" y="3300549"/>
            <a:ext cx="996675" cy="22279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493" y="5335333"/>
            <a:ext cx="906733" cy="110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" y="1304872"/>
            <a:ext cx="6579896" cy="442385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502443" y="273764"/>
            <a:ext cx="19684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cap="small" dirty="0">
                <a:latin typeface="Arial Narrow" panose="020B0606020202030204" pitchFamily="34" charset="0"/>
                <a:cs typeface="Simplex" panose="00000400000000000000" pitchFamily="2" charset="0"/>
              </a:rPr>
              <a:t>Largo de S.Domingos</a:t>
            </a:r>
          </a:p>
        </p:txBody>
      </p:sp>
      <p:sp>
        <p:nvSpPr>
          <p:cNvPr id="33" name="Rectangle 32"/>
          <p:cNvSpPr/>
          <p:nvPr/>
        </p:nvSpPr>
        <p:spPr>
          <a:xfrm flipV="1">
            <a:off x="-1" y="326508"/>
            <a:ext cx="9144001" cy="342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/>
          </a:p>
        </p:txBody>
      </p:sp>
      <p:grpSp>
        <p:nvGrpSpPr>
          <p:cNvPr id="43" name="Group 42"/>
          <p:cNvGrpSpPr/>
          <p:nvPr/>
        </p:nvGrpSpPr>
        <p:grpSpPr>
          <a:xfrm rot="222495">
            <a:off x="1861268" y="2264535"/>
            <a:ext cx="1578770" cy="2213360"/>
            <a:chOff x="3007505" y="2826327"/>
            <a:chExt cx="689214" cy="951075"/>
          </a:xfrm>
        </p:grpSpPr>
        <p:sp>
          <p:nvSpPr>
            <p:cNvPr id="44" name="Freeform 43"/>
            <p:cNvSpPr/>
            <p:nvPr/>
          </p:nvSpPr>
          <p:spPr>
            <a:xfrm>
              <a:off x="3007505" y="3723614"/>
              <a:ext cx="142367" cy="53788"/>
            </a:xfrm>
            <a:custGeom>
              <a:avLst/>
              <a:gdLst>
                <a:gd name="connsiteX0" fmla="*/ 0 w 176034"/>
                <a:gd name="connsiteY0" fmla="*/ 66013 h 66013"/>
                <a:gd name="connsiteX1" fmla="*/ 176034 w 176034"/>
                <a:gd name="connsiteY1" fmla="*/ 0 h 6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034" h="66013">
                  <a:moveTo>
                    <a:pt x="0" y="66013"/>
                  </a:moveTo>
                  <a:lnTo>
                    <a:pt x="176034" y="0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3227549" y="3645375"/>
              <a:ext cx="132025" cy="51343"/>
            </a:xfrm>
            <a:custGeom>
              <a:avLst/>
              <a:gdLst>
                <a:gd name="connsiteX0" fmla="*/ 0 w 132025"/>
                <a:gd name="connsiteY0" fmla="*/ 51343 h 51343"/>
                <a:gd name="connsiteX1" fmla="*/ 132025 w 132025"/>
                <a:gd name="connsiteY1" fmla="*/ 0 h 5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025" h="51343">
                  <a:moveTo>
                    <a:pt x="0" y="51343"/>
                  </a:moveTo>
                  <a:lnTo>
                    <a:pt x="132025" y="0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3437556" y="3550023"/>
              <a:ext cx="92907" cy="78237"/>
            </a:xfrm>
            <a:custGeom>
              <a:avLst/>
              <a:gdLst>
                <a:gd name="connsiteX0" fmla="*/ 0 w 92907"/>
                <a:gd name="connsiteY0" fmla="*/ 78237 h 78237"/>
                <a:gd name="connsiteX1" fmla="*/ 46453 w 92907"/>
                <a:gd name="connsiteY1" fmla="*/ 48898 h 78237"/>
                <a:gd name="connsiteX2" fmla="*/ 92907 w 92907"/>
                <a:gd name="connsiteY2" fmla="*/ 0 h 7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907" h="78237">
                  <a:moveTo>
                    <a:pt x="0" y="78237"/>
                  </a:moveTo>
                  <a:cubicBezTo>
                    <a:pt x="15484" y="70087"/>
                    <a:pt x="30969" y="61937"/>
                    <a:pt x="46453" y="48898"/>
                  </a:cubicBezTo>
                  <a:cubicBezTo>
                    <a:pt x="61937" y="35859"/>
                    <a:pt x="92907" y="0"/>
                    <a:pt x="92907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3562248" y="3398439"/>
              <a:ext cx="34229" cy="102686"/>
            </a:xfrm>
            <a:custGeom>
              <a:avLst/>
              <a:gdLst>
                <a:gd name="connsiteX0" fmla="*/ 0 w 34229"/>
                <a:gd name="connsiteY0" fmla="*/ 102686 h 102686"/>
                <a:gd name="connsiteX1" fmla="*/ 26894 w 34229"/>
                <a:gd name="connsiteY1" fmla="*/ 56233 h 102686"/>
                <a:gd name="connsiteX2" fmla="*/ 34229 w 34229"/>
                <a:gd name="connsiteY2" fmla="*/ 0 h 10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29" h="102686">
                  <a:moveTo>
                    <a:pt x="0" y="102686"/>
                  </a:moveTo>
                  <a:cubicBezTo>
                    <a:pt x="10594" y="88016"/>
                    <a:pt x="21189" y="73347"/>
                    <a:pt x="26894" y="56233"/>
                  </a:cubicBezTo>
                  <a:cubicBezTo>
                    <a:pt x="32599" y="39119"/>
                    <a:pt x="33414" y="19559"/>
                    <a:pt x="34229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3606257" y="3202845"/>
              <a:ext cx="5360" cy="129581"/>
            </a:xfrm>
            <a:custGeom>
              <a:avLst/>
              <a:gdLst>
                <a:gd name="connsiteX0" fmla="*/ 0 w 5360"/>
                <a:gd name="connsiteY0" fmla="*/ 129581 h 129581"/>
                <a:gd name="connsiteX1" fmla="*/ 4890 w 5360"/>
                <a:gd name="connsiteY1" fmla="*/ 61123 h 129581"/>
                <a:gd name="connsiteX2" fmla="*/ 4890 w 5360"/>
                <a:gd name="connsiteY2" fmla="*/ 0 h 12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60" h="129581">
                  <a:moveTo>
                    <a:pt x="0" y="129581"/>
                  </a:moveTo>
                  <a:cubicBezTo>
                    <a:pt x="2037" y="106150"/>
                    <a:pt x="4075" y="82720"/>
                    <a:pt x="4890" y="61123"/>
                  </a:cubicBezTo>
                  <a:cubicBezTo>
                    <a:pt x="5705" y="39526"/>
                    <a:pt x="5297" y="19763"/>
                    <a:pt x="4890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3616036" y="3009696"/>
              <a:ext cx="19560" cy="124691"/>
            </a:xfrm>
            <a:custGeom>
              <a:avLst/>
              <a:gdLst>
                <a:gd name="connsiteX0" fmla="*/ 0 w 19560"/>
                <a:gd name="connsiteY0" fmla="*/ 124691 h 124691"/>
                <a:gd name="connsiteX1" fmla="*/ 7335 w 19560"/>
                <a:gd name="connsiteY1" fmla="*/ 53788 h 124691"/>
                <a:gd name="connsiteX2" fmla="*/ 19560 w 19560"/>
                <a:gd name="connsiteY2" fmla="*/ 0 h 12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60" h="124691">
                  <a:moveTo>
                    <a:pt x="0" y="124691"/>
                  </a:moveTo>
                  <a:cubicBezTo>
                    <a:pt x="2037" y="99630"/>
                    <a:pt x="4075" y="74570"/>
                    <a:pt x="7335" y="53788"/>
                  </a:cubicBezTo>
                  <a:cubicBezTo>
                    <a:pt x="10595" y="33006"/>
                    <a:pt x="15077" y="16503"/>
                    <a:pt x="19560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3650265" y="2826327"/>
              <a:ext cx="46454" cy="112467"/>
            </a:xfrm>
            <a:custGeom>
              <a:avLst/>
              <a:gdLst>
                <a:gd name="connsiteX0" fmla="*/ 0 w 46454"/>
                <a:gd name="connsiteY0" fmla="*/ 112467 h 112467"/>
                <a:gd name="connsiteX1" fmla="*/ 22005 w 46454"/>
                <a:gd name="connsiteY1" fmla="*/ 51344 h 112467"/>
                <a:gd name="connsiteX2" fmla="*/ 46454 w 46454"/>
                <a:gd name="connsiteY2" fmla="*/ 0 h 11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454" h="112467">
                  <a:moveTo>
                    <a:pt x="0" y="112467"/>
                  </a:moveTo>
                  <a:cubicBezTo>
                    <a:pt x="7131" y="91278"/>
                    <a:pt x="14263" y="70089"/>
                    <a:pt x="22005" y="51344"/>
                  </a:cubicBezTo>
                  <a:cubicBezTo>
                    <a:pt x="29747" y="32599"/>
                    <a:pt x="38100" y="16299"/>
                    <a:pt x="46454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51" name="Group 50"/>
          <p:cNvGrpSpPr/>
          <p:nvPr/>
        </p:nvGrpSpPr>
        <p:grpSpPr>
          <a:xfrm rot="237673">
            <a:off x="1248918" y="2394296"/>
            <a:ext cx="1683640" cy="2029004"/>
            <a:chOff x="2699191" y="2882560"/>
            <a:chExt cx="709027" cy="841053"/>
          </a:xfrm>
        </p:grpSpPr>
        <p:sp>
          <p:nvSpPr>
            <p:cNvPr id="52" name="Freeform 51"/>
            <p:cNvSpPr/>
            <p:nvPr/>
          </p:nvSpPr>
          <p:spPr>
            <a:xfrm>
              <a:off x="2699191" y="3677159"/>
              <a:ext cx="127136" cy="46454"/>
            </a:xfrm>
            <a:custGeom>
              <a:avLst/>
              <a:gdLst>
                <a:gd name="connsiteX0" fmla="*/ 0 w 127136"/>
                <a:gd name="connsiteY0" fmla="*/ 46454 h 46454"/>
                <a:gd name="connsiteX1" fmla="*/ 127136 w 127136"/>
                <a:gd name="connsiteY1" fmla="*/ 0 h 46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136" h="46454">
                  <a:moveTo>
                    <a:pt x="0" y="46454"/>
                  </a:moveTo>
                  <a:lnTo>
                    <a:pt x="127136" y="0"/>
                  </a:lnTo>
                </a:path>
              </a:pathLst>
            </a:custGeom>
            <a:noFill/>
            <a:ln>
              <a:solidFill>
                <a:schemeClr val="tx1"/>
              </a:solidFill>
              <a:headEnd type="stealth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2897230" y="3557358"/>
              <a:ext cx="112466" cy="83128"/>
            </a:xfrm>
            <a:custGeom>
              <a:avLst/>
              <a:gdLst>
                <a:gd name="connsiteX0" fmla="*/ 0 w 112466"/>
                <a:gd name="connsiteY0" fmla="*/ 83128 h 83128"/>
                <a:gd name="connsiteX1" fmla="*/ 58678 w 112466"/>
                <a:gd name="connsiteY1" fmla="*/ 56233 h 83128"/>
                <a:gd name="connsiteX2" fmla="*/ 112466 w 112466"/>
                <a:gd name="connsiteY2" fmla="*/ 0 h 83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466" h="83128">
                  <a:moveTo>
                    <a:pt x="0" y="83128"/>
                  </a:moveTo>
                  <a:cubicBezTo>
                    <a:pt x="19967" y="76608"/>
                    <a:pt x="39934" y="70088"/>
                    <a:pt x="58678" y="56233"/>
                  </a:cubicBezTo>
                  <a:cubicBezTo>
                    <a:pt x="77422" y="42378"/>
                    <a:pt x="94944" y="21189"/>
                    <a:pt x="112466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stealth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3053705" y="3400883"/>
              <a:ext cx="56233" cy="102687"/>
            </a:xfrm>
            <a:custGeom>
              <a:avLst/>
              <a:gdLst>
                <a:gd name="connsiteX0" fmla="*/ 0 w 56233"/>
                <a:gd name="connsiteY0" fmla="*/ 102687 h 102687"/>
                <a:gd name="connsiteX1" fmla="*/ 29339 w 56233"/>
                <a:gd name="connsiteY1" fmla="*/ 61123 h 102687"/>
                <a:gd name="connsiteX2" fmla="*/ 56233 w 56233"/>
                <a:gd name="connsiteY2" fmla="*/ 0 h 102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233" h="102687">
                  <a:moveTo>
                    <a:pt x="0" y="102687"/>
                  </a:moveTo>
                  <a:cubicBezTo>
                    <a:pt x="9983" y="90462"/>
                    <a:pt x="19967" y="78237"/>
                    <a:pt x="29339" y="61123"/>
                  </a:cubicBezTo>
                  <a:cubicBezTo>
                    <a:pt x="38711" y="44009"/>
                    <a:pt x="47472" y="22004"/>
                    <a:pt x="56233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stealth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3141722" y="3227294"/>
              <a:ext cx="46453" cy="117356"/>
            </a:xfrm>
            <a:custGeom>
              <a:avLst/>
              <a:gdLst>
                <a:gd name="connsiteX0" fmla="*/ 0 w 46453"/>
                <a:gd name="connsiteY0" fmla="*/ 117356 h 117356"/>
                <a:gd name="connsiteX1" fmla="*/ 26894 w 46453"/>
                <a:gd name="connsiteY1" fmla="*/ 53788 h 117356"/>
                <a:gd name="connsiteX2" fmla="*/ 46453 w 46453"/>
                <a:gd name="connsiteY2" fmla="*/ 0 h 11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453" h="117356">
                  <a:moveTo>
                    <a:pt x="0" y="117356"/>
                  </a:moveTo>
                  <a:cubicBezTo>
                    <a:pt x="9576" y="95351"/>
                    <a:pt x="19152" y="73347"/>
                    <a:pt x="26894" y="53788"/>
                  </a:cubicBezTo>
                  <a:cubicBezTo>
                    <a:pt x="34636" y="34229"/>
                    <a:pt x="40544" y="17114"/>
                    <a:pt x="46453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stealth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3224849" y="3041480"/>
              <a:ext cx="66013" cy="119801"/>
            </a:xfrm>
            <a:custGeom>
              <a:avLst/>
              <a:gdLst>
                <a:gd name="connsiteX0" fmla="*/ 0 w 66013"/>
                <a:gd name="connsiteY0" fmla="*/ 119801 h 119801"/>
                <a:gd name="connsiteX1" fmla="*/ 34229 w 66013"/>
                <a:gd name="connsiteY1" fmla="*/ 48899 h 119801"/>
                <a:gd name="connsiteX2" fmla="*/ 66013 w 66013"/>
                <a:gd name="connsiteY2" fmla="*/ 0 h 119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013" h="119801">
                  <a:moveTo>
                    <a:pt x="0" y="119801"/>
                  </a:moveTo>
                  <a:cubicBezTo>
                    <a:pt x="11613" y="94333"/>
                    <a:pt x="23227" y="68866"/>
                    <a:pt x="34229" y="48899"/>
                  </a:cubicBezTo>
                  <a:cubicBezTo>
                    <a:pt x="45231" y="28932"/>
                    <a:pt x="55622" y="14466"/>
                    <a:pt x="66013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stealth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3329981" y="2882560"/>
              <a:ext cx="78237" cy="105132"/>
            </a:xfrm>
            <a:custGeom>
              <a:avLst/>
              <a:gdLst>
                <a:gd name="connsiteX0" fmla="*/ 0 w 78237"/>
                <a:gd name="connsiteY0" fmla="*/ 105132 h 105132"/>
                <a:gd name="connsiteX1" fmla="*/ 36674 w 78237"/>
                <a:gd name="connsiteY1" fmla="*/ 48899 h 105132"/>
                <a:gd name="connsiteX2" fmla="*/ 78237 w 78237"/>
                <a:gd name="connsiteY2" fmla="*/ 0 h 10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237" h="105132">
                  <a:moveTo>
                    <a:pt x="0" y="105132"/>
                  </a:moveTo>
                  <a:cubicBezTo>
                    <a:pt x="11817" y="85776"/>
                    <a:pt x="23635" y="66421"/>
                    <a:pt x="36674" y="48899"/>
                  </a:cubicBezTo>
                  <a:cubicBezTo>
                    <a:pt x="49713" y="31377"/>
                    <a:pt x="63975" y="15688"/>
                    <a:pt x="78237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stealth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723176" y="2208150"/>
            <a:ext cx="1238444" cy="1970768"/>
            <a:chOff x="3327209" y="2728732"/>
            <a:chExt cx="590821" cy="943336"/>
          </a:xfrm>
        </p:grpSpPr>
        <p:sp>
          <p:nvSpPr>
            <p:cNvPr id="59" name="Freeform 58"/>
            <p:cNvSpPr/>
            <p:nvPr/>
          </p:nvSpPr>
          <p:spPr>
            <a:xfrm>
              <a:off x="3515810" y="2728732"/>
              <a:ext cx="72342" cy="83916"/>
            </a:xfrm>
            <a:custGeom>
              <a:avLst/>
              <a:gdLst>
                <a:gd name="connsiteX0" fmla="*/ 72342 w 72342"/>
                <a:gd name="connsiteY0" fmla="*/ 0 h 83916"/>
                <a:gd name="connsiteX1" fmla="*/ 0 w 72342"/>
                <a:gd name="connsiteY1" fmla="*/ 83916 h 8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342" h="83916">
                  <a:moveTo>
                    <a:pt x="72342" y="0"/>
                  </a:moveTo>
                  <a:lnTo>
                    <a:pt x="0" y="83916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3429000" y="2861841"/>
              <a:ext cx="63661" cy="118640"/>
            </a:xfrm>
            <a:custGeom>
              <a:avLst/>
              <a:gdLst>
                <a:gd name="connsiteX0" fmla="*/ 63661 w 63661"/>
                <a:gd name="connsiteY0" fmla="*/ 0 h 118640"/>
                <a:gd name="connsiteX1" fmla="*/ 26043 w 63661"/>
                <a:gd name="connsiteY1" fmla="*/ 60767 h 118640"/>
                <a:gd name="connsiteX2" fmla="*/ 0 w 63661"/>
                <a:gd name="connsiteY2" fmla="*/ 118640 h 11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661" h="118640">
                  <a:moveTo>
                    <a:pt x="63661" y="0"/>
                  </a:moveTo>
                  <a:cubicBezTo>
                    <a:pt x="50157" y="20497"/>
                    <a:pt x="36653" y="40994"/>
                    <a:pt x="26043" y="60767"/>
                  </a:cubicBezTo>
                  <a:cubicBezTo>
                    <a:pt x="15433" y="80540"/>
                    <a:pt x="7716" y="99590"/>
                    <a:pt x="0" y="11864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3347977" y="3044142"/>
              <a:ext cx="40512" cy="118640"/>
            </a:xfrm>
            <a:custGeom>
              <a:avLst/>
              <a:gdLst>
                <a:gd name="connsiteX0" fmla="*/ 40512 w 40512"/>
                <a:gd name="connsiteY0" fmla="*/ 0 h 118640"/>
                <a:gd name="connsiteX1" fmla="*/ 11575 w 40512"/>
                <a:gd name="connsiteY1" fmla="*/ 72342 h 118640"/>
                <a:gd name="connsiteX2" fmla="*/ 0 w 40512"/>
                <a:gd name="connsiteY2" fmla="*/ 118640 h 11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512" h="118640">
                  <a:moveTo>
                    <a:pt x="40512" y="0"/>
                  </a:moveTo>
                  <a:cubicBezTo>
                    <a:pt x="29419" y="26284"/>
                    <a:pt x="18327" y="52569"/>
                    <a:pt x="11575" y="72342"/>
                  </a:cubicBezTo>
                  <a:cubicBezTo>
                    <a:pt x="4823" y="92115"/>
                    <a:pt x="2411" y="105377"/>
                    <a:pt x="0" y="11864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3327209" y="3217762"/>
              <a:ext cx="17875" cy="144684"/>
            </a:xfrm>
            <a:custGeom>
              <a:avLst/>
              <a:gdLst>
                <a:gd name="connsiteX0" fmla="*/ 6300 w 17875"/>
                <a:gd name="connsiteY0" fmla="*/ 0 h 144684"/>
                <a:gd name="connsiteX1" fmla="*/ 513 w 17875"/>
                <a:gd name="connsiteY1" fmla="*/ 66554 h 144684"/>
                <a:gd name="connsiteX2" fmla="*/ 17875 w 17875"/>
                <a:gd name="connsiteY2" fmla="*/ 144684 h 144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75" h="144684">
                  <a:moveTo>
                    <a:pt x="6300" y="0"/>
                  </a:moveTo>
                  <a:cubicBezTo>
                    <a:pt x="2442" y="21220"/>
                    <a:pt x="-1416" y="42440"/>
                    <a:pt x="513" y="66554"/>
                  </a:cubicBezTo>
                  <a:cubicBezTo>
                    <a:pt x="2442" y="90668"/>
                    <a:pt x="10158" y="117676"/>
                    <a:pt x="17875" y="144684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3" name="Freeform 62"/>
            <p:cNvSpPr/>
            <p:nvPr/>
          </p:nvSpPr>
          <p:spPr>
            <a:xfrm>
              <a:off x="3368233" y="3437681"/>
              <a:ext cx="89704" cy="92597"/>
            </a:xfrm>
            <a:custGeom>
              <a:avLst/>
              <a:gdLst>
                <a:gd name="connsiteX0" fmla="*/ 0 w 89704"/>
                <a:gd name="connsiteY0" fmla="*/ 0 h 92597"/>
                <a:gd name="connsiteX1" fmla="*/ 40511 w 89704"/>
                <a:gd name="connsiteY1" fmla="*/ 49192 h 92597"/>
                <a:gd name="connsiteX2" fmla="*/ 89704 w 89704"/>
                <a:gd name="connsiteY2" fmla="*/ 92597 h 92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704" h="92597">
                  <a:moveTo>
                    <a:pt x="0" y="0"/>
                  </a:moveTo>
                  <a:cubicBezTo>
                    <a:pt x="12780" y="16879"/>
                    <a:pt x="25560" y="33759"/>
                    <a:pt x="40511" y="49192"/>
                  </a:cubicBezTo>
                  <a:cubicBezTo>
                    <a:pt x="55462" y="64625"/>
                    <a:pt x="72583" y="78611"/>
                    <a:pt x="89704" y="92597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4" name="Freeform 63"/>
            <p:cNvSpPr/>
            <p:nvPr/>
          </p:nvSpPr>
          <p:spPr>
            <a:xfrm>
              <a:off x="3512916" y="3576577"/>
              <a:ext cx="141790" cy="49193"/>
            </a:xfrm>
            <a:custGeom>
              <a:avLst/>
              <a:gdLst>
                <a:gd name="connsiteX0" fmla="*/ 0 w 141790"/>
                <a:gd name="connsiteY0" fmla="*/ 0 h 49193"/>
                <a:gd name="connsiteX1" fmla="*/ 75236 w 141790"/>
                <a:gd name="connsiteY1" fmla="*/ 31831 h 49193"/>
                <a:gd name="connsiteX2" fmla="*/ 141790 w 141790"/>
                <a:gd name="connsiteY2" fmla="*/ 49193 h 49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790" h="49193">
                  <a:moveTo>
                    <a:pt x="0" y="0"/>
                  </a:moveTo>
                  <a:cubicBezTo>
                    <a:pt x="25802" y="11816"/>
                    <a:pt x="51604" y="23632"/>
                    <a:pt x="75236" y="31831"/>
                  </a:cubicBezTo>
                  <a:cubicBezTo>
                    <a:pt x="98868" y="40030"/>
                    <a:pt x="120329" y="44611"/>
                    <a:pt x="141790" y="49193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3727048" y="3637344"/>
              <a:ext cx="190982" cy="34724"/>
            </a:xfrm>
            <a:custGeom>
              <a:avLst/>
              <a:gdLst>
                <a:gd name="connsiteX0" fmla="*/ 0 w 190982"/>
                <a:gd name="connsiteY0" fmla="*/ 0 h 34724"/>
                <a:gd name="connsiteX1" fmla="*/ 118641 w 190982"/>
                <a:gd name="connsiteY1" fmla="*/ 23150 h 34724"/>
                <a:gd name="connsiteX2" fmla="*/ 190982 w 190982"/>
                <a:gd name="connsiteY2" fmla="*/ 34724 h 3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982" h="34724">
                  <a:moveTo>
                    <a:pt x="0" y="0"/>
                  </a:moveTo>
                  <a:lnTo>
                    <a:pt x="118641" y="23150"/>
                  </a:lnTo>
                  <a:cubicBezTo>
                    <a:pt x="150471" y="28937"/>
                    <a:pt x="170726" y="31830"/>
                    <a:pt x="190982" y="34724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153789" y="3842730"/>
            <a:ext cx="4232720" cy="566768"/>
            <a:chOff x="2741364" y="3547147"/>
            <a:chExt cx="1631212" cy="214993"/>
          </a:xfrm>
        </p:grpSpPr>
        <p:sp>
          <p:nvSpPr>
            <p:cNvPr id="67" name="Freeform 66"/>
            <p:cNvSpPr/>
            <p:nvPr/>
          </p:nvSpPr>
          <p:spPr>
            <a:xfrm>
              <a:off x="4197138" y="3668029"/>
              <a:ext cx="175438" cy="53163"/>
            </a:xfrm>
            <a:custGeom>
              <a:avLst/>
              <a:gdLst>
                <a:gd name="connsiteX0" fmla="*/ 175438 w 175438"/>
                <a:gd name="connsiteY0" fmla="*/ 53163 h 53163"/>
                <a:gd name="connsiteX1" fmla="*/ 0 w 175438"/>
                <a:gd name="connsiteY1" fmla="*/ 0 h 53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5438" h="53163">
                  <a:moveTo>
                    <a:pt x="175438" y="53163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accent2">
                  <a:lumMod val="75000"/>
                </a:schemeClr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8" name="Freeform 67"/>
            <p:cNvSpPr/>
            <p:nvPr/>
          </p:nvSpPr>
          <p:spPr>
            <a:xfrm>
              <a:off x="3925185" y="3582526"/>
              <a:ext cx="185058" cy="57150"/>
            </a:xfrm>
            <a:custGeom>
              <a:avLst/>
              <a:gdLst>
                <a:gd name="connsiteX0" fmla="*/ 185058 w 185058"/>
                <a:gd name="connsiteY0" fmla="*/ 57150 h 57150"/>
                <a:gd name="connsiteX1" fmla="*/ 89808 w 185058"/>
                <a:gd name="connsiteY1" fmla="*/ 27214 h 57150"/>
                <a:gd name="connsiteX2" fmla="*/ 0 w 185058"/>
                <a:gd name="connsiteY2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058" h="57150">
                  <a:moveTo>
                    <a:pt x="185058" y="57150"/>
                  </a:moveTo>
                  <a:lnTo>
                    <a:pt x="89808" y="2721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accent2">
                  <a:lumMod val="75000"/>
                </a:schemeClr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3639435" y="3549869"/>
              <a:ext cx="185058" cy="13607"/>
            </a:xfrm>
            <a:custGeom>
              <a:avLst/>
              <a:gdLst>
                <a:gd name="connsiteX0" fmla="*/ 185058 w 185058"/>
                <a:gd name="connsiteY0" fmla="*/ 13607 h 13607"/>
                <a:gd name="connsiteX1" fmla="*/ 103415 w 185058"/>
                <a:gd name="connsiteY1" fmla="*/ 5443 h 13607"/>
                <a:gd name="connsiteX2" fmla="*/ 0 w 185058"/>
                <a:gd name="connsiteY2" fmla="*/ 0 h 13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058" h="13607">
                  <a:moveTo>
                    <a:pt x="185058" y="13607"/>
                  </a:moveTo>
                  <a:cubicBezTo>
                    <a:pt x="159658" y="10659"/>
                    <a:pt x="134258" y="7711"/>
                    <a:pt x="103415" y="5443"/>
                  </a:cubicBezTo>
                  <a:cubicBezTo>
                    <a:pt x="72572" y="3175"/>
                    <a:pt x="36286" y="1587"/>
                    <a:pt x="0" y="0"/>
                  </a:cubicBezTo>
                </a:path>
              </a:pathLst>
            </a:custGeom>
            <a:noFill/>
            <a:ln>
              <a:solidFill>
                <a:schemeClr val="accent2">
                  <a:lumMod val="75000"/>
                </a:schemeClr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3054328" y="3587969"/>
              <a:ext cx="187779" cy="59871"/>
            </a:xfrm>
            <a:custGeom>
              <a:avLst/>
              <a:gdLst>
                <a:gd name="connsiteX0" fmla="*/ 187779 w 187779"/>
                <a:gd name="connsiteY0" fmla="*/ 0 h 59871"/>
                <a:gd name="connsiteX1" fmla="*/ 97972 w 187779"/>
                <a:gd name="connsiteY1" fmla="*/ 27214 h 59871"/>
                <a:gd name="connsiteX2" fmla="*/ 0 w 187779"/>
                <a:gd name="connsiteY2" fmla="*/ 59871 h 59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779" h="59871">
                  <a:moveTo>
                    <a:pt x="187779" y="0"/>
                  </a:moveTo>
                  <a:lnTo>
                    <a:pt x="97972" y="27214"/>
                  </a:lnTo>
                  <a:cubicBezTo>
                    <a:pt x="66675" y="37193"/>
                    <a:pt x="33337" y="48532"/>
                    <a:pt x="0" y="59871"/>
                  </a:cubicBezTo>
                </a:path>
              </a:pathLst>
            </a:custGeom>
            <a:noFill/>
            <a:ln>
              <a:solidFill>
                <a:schemeClr val="accent2">
                  <a:lumMod val="75000"/>
                </a:schemeClr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1" name="Freeform 70"/>
            <p:cNvSpPr/>
            <p:nvPr/>
          </p:nvSpPr>
          <p:spPr>
            <a:xfrm>
              <a:off x="3391785" y="3547147"/>
              <a:ext cx="155122" cy="13608"/>
            </a:xfrm>
            <a:custGeom>
              <a:avLst/>
              <a:gdLst>
                <a:gd name="connsiteX0" fmla="*/ 155122 w 155122"/>
                <a:gd name="connsiteY0" fmla="*/ 0 h 13608"/>
                <a:gd name="connsiteX1" fmla="*/ 81643 w 155122"/>
                <a:gd name="connsiteY1" fmla="*/ 2722 h 13608"/>
                <a:gd name="connsiteX2" fmla="*/ 0 w 155122"/>
                <a:gd name="connsiteY2" fmla="*/ 13608 h 1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122" h="13608">
                  <a:moveTo>
                    <a:pt x="155122" y="0"/>
                  </a:moveTo>
                  <a:cubicBezTo>
                    <a:pt x="131309" y="227"/>
                    <a:pt x="107496" y="454"/>
                    <a:pt x="81643" y="2722"/>
                  </a:cubicBezTo>
                  <a:cubicBezTo>
                    <a:pt x="55790" y="4990"/>
                    <a:pt x="25853" y="-2267"/>
                    <a:pt x="0" y="13608"/>
                  </a:cubicBezTo>
                </a:path>
              </a:pathLst>
            </a:custGeom>
            <a:noFill/>
            <a:ln>
              <a:solidFill>
                <a:schemeClr val="accent2">
                  <a:lumMod val="75000"/>
                </a:schemeClr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2" name="Freeform 71"/>
            <p:cNvSpPr/>
            <p:nvPr/>
          </p:nvSpPr>
          <p:spPr>
            <a:xfrm>
              <a:off x="2741364" y="3685940"/>
              <a:ext cx="198664" cy="76200"/>
            </a:xfrm>
            <a:custGeom>
              <a:avLst/>
              <a:gdLst>
                <a:gd name="connsiteX0" fmla="*/ 198664 w 198664"/>
                <a:gd name="connsiteY0" fmla="*/ 0 h 76200"/>
                <a:gd name="connsiteX1" fmla="*/ 73479 w 198664"/>
                <a:gd name="connsiteY1" fmla="*/ 35379 h 76200"/>
                <a:gd name="connsiteX2" fmla="*/ 0 w 198664"/>
                <a:gd name="connsiteY2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8664" h="76200">
                  <a:moveTo>
                    <a:pt x="198664" y="0"/>
                  </a:moveTo>
                  <a:cubicBezTo>
                    <a:pt x="152627" y="11339"/>
                    <a:pt x="106590" y="22679"/>
                    <a:pt x="73479" y="35379"/>
                  </a:cubicBezTo>
                  <a:cubicBezTo>
                    <a:pt x="40368" y="48079"/>
                    <a:pt x="0" y="76200"/>
                    <a:pt x="0" y="76200"/>
                  </a:cubicBezTo>
                </a:path>
              </a:pathLst>
            </a:custGeom>
            <a:noFill/>
            <a:ln>
              <a:solidFill>
                <a:schemeClr val="accent2">
                  <a:lumMod val="75000"/>
                </a:schemeClr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130956" y="4150936"/>
            <a:ext cx="4232720" cy="566768"/>
            <a:chOff x="2741364" y="3547147"/>
            <a:chExt cx="1631212" cy="214993"/>
          </a:xfrm>
        </p:grpSpPr>
        <p:sp>
          <p:nvSpPr>
            <p:cNvPr id="74" name="Freeform 73"/>
            <p:cNvSpPr/>
            <p:nvPr/>
          </p:nvSpPr>
          <p:spPr>
            <a:xfrm>
              <a:off x="4197138" y="3668029"/>
              <a:ext cx="175438" cy="53163"/>
            </a:xfrm>
            <a:custGeom>
              <a:avLst/>
              <a:gdLst>
                <a:gd name="connsiteX0" fmla="*/ 175438 w 175438"/>
                <a:gd name="connsiteY0" fmla="*/ 53163 h 53163"/>
                <a:gd name="connsiteX1" fmla="*/ 0 w 175438"/>
                <a:gd name="connsiteY1" fmla="*/ 0 h 53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5438" h="53163">
                  <a:moveTo>
                    <a:pt x="175438" y="53163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accent2">
                  <a:lumMod val="75000"/>
                </a:schemeClr>
              </a:solidFill>
              <a:headEnd type="stealth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5" name="Freeform 74"/>
            <p:cNvSpPr/>
            <p:nvPr/>
          </p:nvSpPr>
          <p:spPr>
            <a:xfrm>
              <a:off x="3925185" y="3582526"/>
              <a:ext cx="185058" cy="57150"/>
            </a:xfrm>
            <a:custGeom>
              <a:avLst/>
              <a:gdLst>
                <a:gd name="connsiteX0" fmla="*/ 185058 w 185058"/>
                <a:gd name="connsiteY0" fmla="*/ 57150 h 57150"/>
                <a:gd name="connsiteX1" fmla="*/ 89808 w 185058"/>
                <a:gd name="connsiteY1" fmla="*/ 27214 h 57150"/>
                <a:gd name="connsiteX2" fmla="*/ 0 w 185058"/>
                <a:gd name="connsiteY2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058" h="57150">
                  <a:moveTo>
                    <a:pt x="185058" y="57150"/>
                  </a:moveTo>
                  <a:lnTo>
                    <a:pt x="89808" y="2721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accent2">
                  <a:lumMod val="75000"/>
                </a:schemeClr>
              </a:solidFill>
              <a:headEnd type="stealth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6" name="Freeform 75"/>
            <p:cNvSpPr/>
            <p:nvPr/>
          </p:nvSpPr>
          <p:spPr>
            <a:xfrm>
              <a:off x="3639435" y="3549869"/>
              <a:ext cx="185058" cy="13607"/>
            </a:xfrm>
            <a:custGeom>
              <a:avLst/>
              <a:gdLst>
                <a:gd name="connsiteX0" fmla="*/ 185058 w 185058"/>
                <a:gd name="connsiteY0" fmla="*/ 13607 h 13607"/>
                <a:gd name="connsiteX1" fmla="*/ 103415 w 185058"/>
                <a:gd name="connsiteY1" fmla="*/ 5443 h 13607"/>
                <a:gd name="connsiteX2" fmla="*/ 0 w 185058"/>
                <a:gd name="connsiteY2" fmla="*/ 0 h 13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058" h="13607">
                  <a:moveTo>
                    <a:pt x="185058" y="13607"/>
                  </a:moveTo>
                  <a:cubicBezTo>
                    <a:pt x="159658" y="10659"/>
                    <a:pt x="134258" y="7711"/>
                    <a:pt x="103415" y="5443"/>
                  </a:cubicBezTo>
                  <a:cubicBezTo>
                    <a:pt x="72572" y="3175"/>
                    <a:pt x="36286" y="1587"/>
                    <a:pt x="0" y="0"/>
                  </a:cubicBezTo>
                </a:path>
              </a:pathLst>
            </a:custGeom>
            <a:noFill/>
            <a:ln>
              <a:solidFill>
                <a:schemeClr val="accent2">
                  <a:lumMod val="75000"/>
                </a:schemeClr>
              </a:solidFill>
              <a:headEnd type="stealth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3054328" y="3587969"/>
              <a:ext cx="187779" cy="59871"/>
            </a:xfrm>
            <a:custGeom>
              <a:avLst/>
              <a:gdLst>
                <a:gd name="connsiteX0" fmla="*/ 187779 w 187779"/>
                <a:gd name="connsiteY0" fmla="*/ 0 h 59871"/>
                <a:gd name="connsiteX1" fmla="*/ 97972 w 187779"/>
                <a:gd name="connsiteY1" fmla="*/ 27214 h 59871"/>
                <a:gd name="connsiteX2" fmla="*/ 0 w 187779"/>
                <a:gd name="connsiteY2" fmla="*/ 59871 h 59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779" h="59871">
                  <a:moveTo>
                    <a:pt x="187779" y="0"/>
                  </a:moveTo>
                  <a:lnTo>
                    <a:pt x="97972" y="27214"/>
                  </a:lnTo>
                  <a:cubicBezTo>
                    <a:pt x="66675" y="37193"/>
                    <a:pt x="33337" y="48532"/>
                    <a:pt x="0" y="59871"/>
                  </a:cubicBezTo>
                </a:path>
              </a:pathLst>
            </a:custGeom>
            <a:noFill/>
            <a:ln>
              <a:solidFill>
                <a:schemeClr val="accent2">
                  <a:lumMod val="75000"/>
                </a:schemeClr>
              </a:solidFill>
              <a:headEnd type="stealth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3391785" y="3547147"/>
              <a:ext cx="155122" cy="13608"/>
            </a:xfrm>
            <a:custGeom>
              <a:avLst/>
              <a:gdLst>
                <a:gd name="connsiteX0" fmla="*/ 155122 w 155122"/>
                <a:gd name="connsiteY0" fmla="*/ 0 h 13608"/>
                <a:gd name="connsiteX1" fmla="*/ 81643 w 155122"/>
                <a:gd name="connsiteY1" fmla="*/ 2722 h 13608"/>
                <a:gd name="connsiteX2" fmla="*/ 0 w 155122"/>
                <a:gd name="connsiteY2" fmla="*/ 13608 h 1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122" h="13608">
                  <a:moveTo>
                    <a:pt x="155122" y="0"/>
                  </a:moveTo>
                  <a:cubicBezTo>
                    <a:pt x="131309" y="227"/>
                    <a:pt x="107496" y="454"/>
                    <a:pt x="81643" y="2722"/>
                  </a:cubicBezTo>
                  <a:cubicBezTo>
                    <a:pt x="55790" y="4990"/>
                    <a:pt x="25853" y="-2267"/>
                    <a:pt x="0" y="13608"/>
                  </a:cubicBezTo>
                </a:path>
              </a:pathLst>
            </a:custGeom>
            <a:noFill/>
            <a:ln>
              <a:solidFill>
                <a:schemeClr val="accent2">
                  <a:lumMod val="75000"/>
                </a:schemeClr>
              </a:solidFill>
              <a:headEnd type="stealth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9" name="Freeform 78"/>
            <p:cNvSpPr/>
            <p:nvPr/>
          </p:nvSpPr>
          <p:spPr>
            <a:xfrm>
              <a:off x="2741364" y="3685940"/>
              <a:ext cx="198664" cy="76200"/>
            </a:xfrm>
            <a:custGeom>
              <a:avLst/>
              <a:gdLst>
                <a:gd name="connsiteX0" fmla="*/ 198664 w 198664"/>
                <a:gd name="connsiteY0" fmla="*/ 0 h 76200"/>
                <a:gd name="connsiteX1" fmla="*/ 73479 w 198664"/>
                <a:gd name="connsiteY1" fmla="*/ 35379 h 76200"/>
                <a:gd name="connsiteX2" fmla="*/ 0 w 198664"/>
                <a:gd name="connsiteY2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8664" h="76200">
                  <a:moveTo>
                    <a:pt x="198664" y="0"/>
                  </a:moveTo>
                  <a:cubicBezTo>
                    <a:pt x="152627" y="11339"/>
                    <a:pt x="106590" y="22679"/>
                    <a:pt x="73479" y="35379"/>
                  </a:cubicBezTo>
                  <a:cubicBezTo>
                    <a:pt x="40368" y="48079"/>
                    <a:pt x="0" y="76200"/>
                    <a:pt x="0" y="76200"/>
                  </a:cubicBezTo>
                </a:path>
              </a:pathLst>
            </a:custGeom>
            <a:noFill/>
            <a:ln>
              <a:solidFill>
                <a:schemeClr val="accent2">
                  <a:lumMod val="75000"/>
                </a:schemeClr>
              </a:solidFill>
              <a:headEnd type="stealth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6538448" y="1128535"/>
            <a:ext cx="1585690" cy="364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350" dirty="0">
                <a:latin typeface="Arial Narrow" panose="020B0606020202030204" pitchFamily="34" charset="0"/>
              </a:rPr>
              <a:t>Intersecção prioritária: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538783" y="1519149"/>
            <a:ext cx="2119491" cy="657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4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via </a:t>
            </a:r>
            <a:r>
              <a:rPr lang="pt-PT" sz="14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prioritária:</a:t>
            </a:r>
            <a:endParaRPr lang="pt-PT" sz="1400" b="1" dirty="0" smtClean="0"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</a:pPr>
            <a:r>
              <a:rPr lang="pt-PT" sz="1050" u="sng" dirty="0" smtClean="0">
                <a:latin typeface="Arial Narrow" panose="020B0606020202030204" pitchFamily="34" charset="0"/>
              </a:rPr>
              <a:t>Rua </a:t>
            </a:r>
            <a:r>
              <a:rPr lang="pt-PT" sz="1050" u="sng" dirty="0">
                <a:latin typeface="Arial Narrow" panose="020B0606020202030204" pitchFamily="34" charset="0"/>
              </a:rPr>
              <a:t>Caeiro / Largo </a:t>
            </a:r>
            <a:r>
              <a:rPr lang="pt-PT" sz="1050" u="sng" dirty="0" smtClean="0">
                <a:latin typeface="Arial Narrow" panose="020B0606020202030204" pitchFamily="34" charset="0"/>
              </a:rPr>
              <a:t>S.Domingos (6,5m) 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538448" y="2202983"/>
            <a:ext cx="1354858" cy="657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400" b="1" dirty="0" smtClean="0">
                <a:latin typeface="Arial Narrow" panose="020B0606020202030204" pitchFamily="34" charset="0"/>
              </a:rPr>
              <a:t>via secundária: </a:t>
            </a:r>
          </a:p>
          <a:p>
            <a:pPr>
              <a:lnSpc>
                <a:spcPct val="150000"/>
              </a:lnSpc>
            </a:pPr>
            <a:r>
              <a:rPr lang="pt-PT" sz="1050" u="sng" dirty="0" smtClean="0">
                <a:latin typeface="Arial Narrow" panose="020B0606020202030204" pitchFamily="34" charset="0"/>
              </a:rPr>
              <a:t>Rua </a:t>
            </a:r>
            <a:r>
              <a:rPr lang="pt-PT" sz="1050" u="sng" dirty="0">
                <a:latin typeface="Arial Narrow" panose="020B0606020202030204" pitchFamily="34" charset="0"/>
              </a:rPr>
              <a:t>Lúcio da </a:t>
            </a:r>
            <a:r>
              <a:rPr lang="pt-PT" sz="1050" u="sng" dirty="0" smtClean="0">
                <a:latin typeface="Arial Narrow" panose="020B0606020202030204" pitchFamily="34" charset="0"/>
              </a:rPr>
              <a:t>Silva (4m)</a:t>
            </a:r>
            <a:endParaRPr lang="pt-PT" sz="1350" u="sng" dirty="0">
              <a:latin typeface="Arial Narrow" panose="020B060602020203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-1" y="5782342"/>
            <a:ext cx="6831101" cy="784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600" dirty="0">
                <a:latin typeface="Arial Narrow" panose="020B0606020202030204" pitchFamily="34" charset="0"/>
              </a:rPr>
              <a:t>-Assegurar condições de visibilidade para o </a:t>
            </a:r>
            <a:r>
              <a:rPr lang="pt-PT" sz="1600" dirty="0" smtClean="0">
                <a:latin typeface="Arial Narrow" panose="020B0606020202030204" pitchFamily="34" charset="0"/>
              </a:rPr>
              <a:t>condutor.</a:t>
            </a:r>
            <a:endParaRPr lang="pt-PT" sz="1600" dirty="0"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</a:pPr>
            <a:r>
              <a:rPr lang="pt-PT" sz="1600" dirty="0" smtClean="0">
                <a:latin typeface="Arial Narrow" panose="020B0606020202030204" pitchFamily="34" charset="0"/>
              </a:rPr>
              <a:t>-Inserção na via prioritária com </a:t>
            </a:r>
            <a:r>
              <a:rPr lang="pt-PT" sz="16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segurança, </a:t>
            </a:r>
            <a:r>
              <a:rPr lang="pt-PT" sz="1600" dirty="0" smtClean="0">
                <a:latin typeface="Arial Narrow" panose="020B0606020202030204" pitchFamily="34" charset="0"/>
              </a:rPr>
              <a:t>indo de encontro às expectativas do condutor.</a:t>
            </a:r>
            <a:endParaRPr lang="pt-PT" sz="1600" dirty="0">
              <a:latin typeface="Arial Narrow" panose="020B060602020203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502443" y="3149312"/>
            <a:ext cx="2701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200" dirty="0" smtClean="0">
                <a:latin typeface="Arial Narrow" panose="020B0606020202030204" pitchFamily="34" charset="0"/>
              </a:rPr>
              <a:t>ilhéu galgável de calçada grossa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200" dirty="0" smtClean="0">
                <a:latin typeface="Arial Narrow" panose="020B0606020202030204" pitchFamily="34" charset="0"/>
              </a:rPr>
              <a:t>cedência de passagem para via prioritária</a:t>
            </a:r>
            <a:endParaRPr lang="pt-PT" sz="1200" dirty="0">
              <a:latin typeface="Arial Narrow" panose="020B060602020203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502443" y="3921037"/>
            <a:ext cx="26805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200" dirty="0">
                <a:latin typeface="Arial Narrow" panose="020B0606020202030204" pitchFamily="34" charset="0"/>
              </a:rPr>
              <a:t>r</a:t>
            </a:r>
            <a:r>
              <a:rPr lang="pt-PT" sz="1200" dirty="0" smtClean="0">
                <a:latin typeface="Arial Narrow" panose="020B0606020202030204" pitchFamily="34" charset="0"/>
              </a:rPr>
              <a:t>aios de viragem em conformidade com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latin typeface="Arial Narrow" panose="020B0606020202030204" pitchFamily="34" charset="0"/>
              </a:rPr>
              <a:t> as </a:t>
            </a:r>
            <a:r>
              <a:rPr lang="pt-PT" sz="1200" u="sng" dirty="0" smtClean="0">
                <a:latin typeface="Arial Narrow" panose="020B0606020202030204" pitchFamily="34" charset="0"/>
              </a:rPr>
              <a:t>disposições normativas da especialidade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latin typeface="Arial Narrow" panose="020B0606020202030204" pitchFamily="34" charset="0"/>
              </a:rPr>
              <a:t>(tendo em conta veículos pesados).</a:t>
            </a:r>
            <a:endParaRPr lang="pt-PT" sz="1200" dirty="0">
              <a:latin typeface="Arial Narrow" panose="020B060602020203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0" y="0"/>
            <a:ext cx="4189228" cy="2990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>
              <a:solidFill>
                <a:schemeClr val="bg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-87724" y="59351"/>
            <a:ext cx="45454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b="1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REQUALIFICAÇÃO DOS ARRUAMENTOS DA REDINHA</a:t>
            </a:r>
          </a:p>
        </p:txBody>
      </p:sp>
    </p:spTree>
    <p:extLst>
      <p:ext uri="{BB962C8B-B14F-4D97-AF65-F5344CB8AC3E}">
        <p14:creationId xmlns:p14="http://schemas.microsoft.com/office/powerpoint/2010/main" val="388717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882998" y="378874"/>
            <a:ext cx="186745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cap="small" dirty="0">
                <a:latin typeface="Arial Narrow" panose="020B0606020202030204" pitchFamily="34" charset="0"/>
                <a:cs typeface="Simplex" panose="00000400000000000000" pitchFamily="2" charset="0"/>
              </a:rPr>
              <a:t>Largo de S.Domingos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333155"/>
            <a:ext cx="914400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98" y="1149825"/>
            <a:ext cx="7097746" cy="463736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4189228" cy="2990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87724" y="59351"/>
            <a:ext cx="45454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b="1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REQUALIFICAÇÃO DOS ARRUAMENTOS DA REDINHA</a:t>
            </a:r>
          </a:p>
        </p:txBody>
      </p:sp>
    </p:spTree>
    <p:extLst>
      <p:ext uri="{BB962C8B-B14F-4D97-AF65-F5344CB8AC3E}">
        <p14:creationId xmlns:p14="http://schemas.microsoft.com/office/powerpoint/2010/main" val="14905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42482" y="5212890"/>
            <a:ext cx="25810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Existente – Largo de S. Domingos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27" y="1242517"/>
            <a:ext cx="6992776" cy="39406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4189228" cy="299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87724" y="59351"/>
            <a:ext cx="45454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b="1" dirty="0">
                <a:latin typeface="Arial Narrow" panose="020B0606020202030204" pitchFamily="34" charset="0"/>
                <a:cs typeface="Simplex" panose="00000400000000000000" pitchFamily="2" charset="0"/>
              </a:rPr>
              <a:t>REQUALIFICAÇÃO DOS ARRUAMENTOS DA REDINHA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94427" y="299058"/>
            <a:ext cx="17924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cap="small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Largo de S.Domingos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2" y="350433"/>
            <a:ext cx="815470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/>
          </a:p>
        </p:txBody>
      </p:sp>
    </p:spTree>
    <p:extLst>
      <p:ext uri="{BB962C8B-B14F-4D97-AF65-F5344CB8AC3E}">
        <p14:creationId xmlns:p14="http://schemas.microsoft.com/office/powerpoint/2010/main" val="280404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07" y="972552"/>
            <a:ext cx="6432814" cy="47113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50410" y="5711081"/>
            <a:ext cx="2628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Proposto – Largo de S. Domingos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09130" y="299058"/>
            <a:ext cx="32989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cap="small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Largo de S.Domingos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350433"/>
            <a:ext cx="775862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4189228" cy="299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87724" y="59351"/>
            <a:ext cx="45454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b="1" dirty="0">
                <a:latin typeface="Arial Narrow" panose="020B0606020202030204" pitchFamily="34" charset="0"/>
                <a:cs typeface="Simplex" panose="00000400000000000000" pitchFamily="2" charset="0"/>
              </a:rPr>
              <a:t>REQUALIFICAÇÃO DOS ARRUAMENTOS DA REDINHA</a:t>
            </a:r>
          </a:p>
        </p:txBody>
      </p:sp>
    </p:spTree>
    <p:extLst>
      <p:ext uri="{BB962C8B-B14F-4D97-AF65-F5344CB8AC3E}">
        <p14:creationId xmlns:p14="http://schemas.microsoft.com/office/powerpoint/2010/main" val="423240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58" y="1323975"/>
            <a:ext cx="7023630" cy="4135827"/>
          </a:xfrm>
        </p:spPr>
      </p:pic>
      <p:sp>
        <p:nvSpPr>
          <p:cNvPr id="6" name="TextBox 5"/>
          <p:cNvSpPr txBox="1"/>
          <p:nvPr/>
        </p:nvSpPr>
        <p:spPr>
          <a:xfrm>
            <a:off x="894458" y="5459802"/>
            <a:ext cx="25810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Existente – Largo de S. Domingos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91197" y="299058"/>
            <a:ext cx="32989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cap="small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Largo de S.Domingos</a:t>
            </a:r>
          </a:p>
        </p:txBody>
      </p:sp>
      <p:sp>
        <p:nvSpPr>
          <p:cNvPr id="10" name="Rectangle 9"/>
          <p:cNvSpPr/>
          <p:nvPr/>
        </p:nvSpPr>
        <p:spPr>
          <a:xfrm>
            <a:off x="-2" y="350433"/>
            <a:ext cx="794069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189228" cy="299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87724" y="59351"/>
            <a:ext cx="45454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b="1" dirty="0">
                <a:latin typeface="Arial Narrow" panose="020B0606020202030204" pitchFamily="34" charset="0"/>
                <a:cs typeface="Simplex" panose="00000400000000000000" pitchFamily="2" charset="0"/>
              </a:rPr>
              <a:t>REQUALIFICAÇÃO DOS ARRUAMENTOS DA REDINHA</a:t>
            </a:r>
          </a:p>
        </p:txBody>
      </p:sp>
    </p:spTree>
    <p:extLst>
      <p:ext uri="{BB962C8B-B14F-4D97-AF65-F5344CB8AC3E}">
        <p14:creationId xmlns:p14="http://schemas.microsoft.com/office/powerpoint/2010/main" val="48616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87616" y="5407361"/>
            <a:ext cx="2628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Proposto – Largo de S. Domingos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67921" y="316476"/>
            <a:ext cx="20760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cap="small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Largo de S.Domingos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9392" y="350433"/>
            <a:ext cx="873208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4189228" cy="299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87724" y="59351"/>
            <a:ext cx="45454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b="1" dirty="0">
                <a:latin typeface="Arial Narrow" panose="020B0606020202030204" pitchFamily="34" charset="0"/>
                <a:cs typeface="Simplex" panose="00000400000000000000" pitchFamily="2" charset="0"/>
              </a:rPr>
              <a:t>REQUALIFICAÇÃO DOS ARRUAMENTOS DA REDINHA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7" y="813320"/>
            <a:ext cx="8400479" cy="462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7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847" y="1171575"/>
            <a:ext cx="6696737" cy="42921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4330" y="5463684"/>
            <a:ext cx="25810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Existente – Largo de S. Domingos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33805" y="350433"/>
            <a:ext cx="20243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cap="small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Largo de S.Domingos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" y="350433"/>
            <a:ext cx="793158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4189228" cy="299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87724" y="59351"/>
            <a:ext cx="45454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b="1" dirty="0">
                <a:latin typeface="Arial Narrow" panose="020B0606020202030204" pitchFamily="34" charset="0"/>
                <a:cs typeface="Simplex" panose="00000400000000000000" pitchFamily="2" charset="0"/>
              </a:rPr>
              <a:t>REQUALIFICAÇÃO DOS ARRUAMENTOS DA REDINHA</a:t>
            </a:r>
          </a:p>
        </p:txBody>
      </p:sp>
    </p:spTree>
    <p:extLst>
      <p:ext uri="{BB962C8B-B14F-4D97-AF65-F5344CB8AC3E}">
        <p14:creationId xmlns:p14="http://schemas.microsoft.com/office/powerpoint/2010/main" val="295189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10" y="1453306"/>
            <a:ext cx="6694715" cy="481022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679112" y="1453306"/>
            <a:ext cx="6026438" cy="4148642"/>
            <a:chOff x="2679112" y="1453306"/>
            <a:chExt cx="6026438" cy="4148642"/>
          </a:xfrm>
        </p:grpSpPr>
        <p:sp>
          <p:nvSpPr>
            <p:cNvPr id="5" name="Freeform 4"/>
            <p:cNvSpPr/>
            <p:nvPr/>
          </p:nvSpPr>
          <p:spPr>
            <a:xfrm>
              <a:off x="2679112" y="1453306"/>
              <a:ext cx="1872089" cy="4148642"/>
            </a:xfrm>
            <a:custGeom>
              <a:avLst/>
              <a:gdLst>
                <a:gd name="connsiteX0" fmla="*/ 2561967 w 2669059"/>
                <a:gd name="connsiteY0" fmla="*/ 90616 h 5914767"/>
                <a:gd name="connsiteX1" fmla="*/ 2570205 w 2669059"/>
                <a:gd name="connsiteY1" fmla="*/ 494270 h 5914767"/>
                <a:gd name="connsiteX2" fmla="*/ 2463113 w 2669059"/>
                <a:gd name="connsiteY2" fmla="*/ 897924 h 5914767"/>
                <a:gd name="connsiteX3" fmla="*/ 1861751 w 2669059"/>
                <a:gd name="connsiteY3" fmla="*/ 2792627 h 5914767"/>
                <a:gd name="connsiteX4" fmla="*/ 1540475 w 2669059"/>
                <a:gd name="connsiteY4" fmla="*/ 3781167 h 5914767"/>
                <a:gd name="connsiteX5" fmla="*/ 1433383 w 2669059"/>
                <a:gd name="connsiteY5" fmla="*/ 3945924 h 5914767"/>
                <a:gd name="connsiteX6" fmla="*/ 1260389 w 2669059"/>
                <a:gd name="connsiteY6" fmla="*/ 4275437 h 5914767"/>
                <a:gd name="connsiteX7" fmla="*/ 1178010 w 2669059"/>
                <a:gd name="connsiteY7" fmla="*/ 4547286 h 5914767"/>
                <a:gd name="connsiteX8" fmla="*/ 1013254 w 2669059"/>
                <a:gd name="connsiteY8" fmla="*/ 4835610 h 5914767"/>
                <a:gd name="connsiteX9" fmla="*/ 675502 w 2669059"/>
                <a:gd name="connsiteY9" fmla="*/ 5165124 h 5914767"/>
                <a:gd name="connsiteX10" fmla="*/ 428367 w 2669059"/>
                <a:gd name="connsiteY10" fmla="*/ 5329881 h 5914767"/>
                <a:gd name="connsiteX11" fmla="*/ 214183 w 2669059"/>
                <a:gd name="connsiteY11" fmla="*/ 5395783 h 5914767"/>
                <a:gd name="connsiteX12" fmla="*/ 0 w 2669059"/>
                <a:gd name="connsiteY12" fmla="*/ 5519351 h 5914767"/>
                <a:gd name="connsiteX13" fmla="*/ 49427 w 2669059"/>
                <a:gd name="connsiteY13" fmla="*/ 5609967 h 5914767"/>
                <a:gd name="connsiteX14" fmla="*/ 115329 w 2669059"/>
                <a:gd name="connsiteY14" fmla="*/ 5593491 h 5914767"/>
                <a:gd name="connsiteX15" fmla="*/ 197708 w 2669059"/>
                <a:gd name="connsiteY15" fmla="*/ 5568778 h 5914767"/>
                <a:gd name="connsiteX16" fmla="*/ 296562 w 2669059"/>
                <a:gd name="connsiteY16" fmla="*/ 5494637 h 5914767"/>
                <a:gd name="connsiteX17" fmla="*/ 807308 w 2669059"/>
                <a:gd name="connsiteY17" fmla="*/ 5272216 h 5914767"/>
                <a:gd name="connsiteX18" fmla="*/ 947351 w 2669059"/>
                <a:gd name="connsiteY18" fmla="*/ 5280454 h 5914767"/>
                <a:gd name="connsiteX19" fmla="*/ 1878227 w 2669059"/>
                <a:gd name="connsiteY19" fmla="*/ 5601729 h 5914767"/>
                <a:gd name="connsiteX20" fmla="*/ 2347783 w 2669059"/>
                <a:gd name="connsiteY20" fmla="*/ 5782962 h 5914767"/>
                <a:gd name="connsiteX21" fmla="*/ 2487827 w 2669059"/>
                <a:gd name="connsiteY21" fmla="*/ 5881816 h 5914767"/>
                <a:gd name="connsiteX22" fmla="*/ 2520778 w 2669059"/>
                <a:gd name="connsiteY22" fmla="*/ 5914767 h 5914767"/>
                <a:gd name="connsiteX23" fmla="*/ 2594919 w 2669059"/>
                <a:gd name="connsiteY23" fmla="*/ 5873578 h 5914767"/>
                <a:gd name="connsiteX24" fmla="*/ 2463113 w 2669059"/>
                <a:gd name="connsiteY24" fmla="*/ 5684108 h 5914767"/>
                <a:gd name="connsiteX25" fmla="*/ 2471351 w 2669059"/>
                <a:gd name="connsiteY25" fmla="*/ 5659394 h 5914767"/>
                <a:gd name="connsiteX26" fmla="*/ 2627870 w 2669059"/>
                <a:gd name="connsiteY26" fmla="*/ 5642918 h 5914767"/>
                <a:gd name="connsiteX27" fmla="*/ 2570205 w 2669059"/>
                <a:gd name="connsiteY27" fmla="*/ 5552302 h 5914767"/>
                <a:gd name="connsiteX28" fmla="*/ 2207740 w 2669059"/>
                <a:gd name="connsiteY28" fmla="*/ 5626443 h 5914767"/>
                <a:gd name="connsiteX29" fmla="*/ 1762897 w 2669059"/>
                <a:gd name="connsiteY29" fmla="*/ 5469924 h 5914767"/>
                <a:gd name="connsiteX30" fmla="*/ 1301578 w 2669059"/>
                <a:gd name="connsiteY30" fmla="*/ 5280454 h 5914767"/>
                <a:gd name="connsiteX31" fmla="*/ 1334529 w 2669059"/>
                <a:gd name="connsiteY31" fmla="*/ 5156886 h 5914767"/>
                <a:gd name="connsiteX32" fmla="*/ 1037967 w 2669059"/>
                <a:gd name="connsiteY32" fmla="*/ 4917989 h 5914767"/>
                <a:gd name="connsiteX33" fmla="*/ 1120346 w 2669059"/>
                <a:gd name="connsiteY33" fmla="*/ 4827372 h 5914767"/>
                <a:gd name="connsiteX34" fmla="*/ 1268627 w 2669059"/>
                <a:gd name="connsiteY34" fmla="*/ 4464908 h 5914767"/>
                <a:gd name="connsiteX35" fmla="*/ 1400432 w 2669059"/>
                <a:gd name="connsiteY35" fmla="*/ 4160108 h 5914767"/>
                <a:gd name="connsiteX36" fmla="*/ 1515762 w 2669059"/>
                <a:gd name="connsiteY36" fmla="*/ 4061254 h 5914767"/>
                <a:gd name="connsiteX37" fmla="*/ 1738183 w 2669059"/>
                <a:gd name="connsiteY37" fmla="*/ 3509318 h 5914767"/>
                <a:gd name="connsiteX38" fmla="*/ 1754659 w 2669059"/>
                <a:gd name="connsiteY38" fmla="*/ 3443416 h 5914767"/>
                <a:gd name="connsiteX39" fmla="*/ 1746421 w 2669059"/>
                <a:gd name="connsiteY39" fmla="*/ 3393989 h 5914767"/>
                <a:gd name="connsiteX40" fmla="*/ 2166551 w 2669059"/>
                <a:gd name="connsiteY40" fmla="*/ 2166551 h 5914767"/>
                <a:gd name="connsiteX41" fmla="*/ 2199502 w 2669059"/>
                <a:gd name="connsiteY41" fmla="*/ 2125362 h 5914767"/>
                <a:gd name="connsiteX42" fmla="*/ 2298356 w 2669059"/>
                <a:gd name="connsiteY42" fmla="*/ 1820562 h 5914767"/>
                <a:gd name="connsiteX43" fmla="*/ 2265405 w 2669059"/>
                <a:gd name="connsiteY43" fmla="*/ 1812324 h 5914767"/>
                <a:gd name="connsiteX44" fmla="*/ 2545492 w 2669059"/>
                <a:gd name="connsiteY44" fmla="*/ 947351 h 5914767"/>
                <a:gd name="connsiteX45" fmla="*/ 2619632 w 2669059"/>
                <a:gd name="connsiteY45" fmla="*/ 683740 h 5914767"/>
                <a:gd name="connsiteX46" fmla="*/ 2669059 w 2669059"/>
                <a:gd name="connsiteY46" fmla="*/ 469556 h 5914767"/>
                <a:gd name="connsiteX47" fmla="*/ 2660821 w 2669059"/>
                <a:gd name="connsiteY47" fmla="*/ 181232 h 5914767"/>
                <a:gd name="connsiteX48" fmla="*/ 2660821 w 2669059"/>
                <a:gd name="connsiteY48" fmla="*/ 8237 h 5914767"/>
                <a:gd name="connsiteX49" fmla="*/ 2594919 w 2669059"/>
                <a:gd name="connsiteY49" fmla="*/ 0 h 5914767"/>
                <a:gd name="connsiteX50" fmla="*/ 2561967 w 2669059"/>
                <a:gd name="connsiteY50" fmla="*/ 90616 h 5914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669059" h="5914767">
                  <a:moveTo>
                    <a:pt x="2561967" y="90616"/>
                  </a:moveTo>
                  <a:lnTo>
                    <a:pt x="2570205" y="494270"/>
                  </a:lnTo>
                  <a:lnTo>
                    <a:pt x="2463113" y="897924"/>
                  </a:lnTo>
                  <a:lnTo>
                    <a:pt x="1861751" y="2792627"/>
                  </a:lnTo>
                  <a:lnTo>
                    <a:pt x="1540475" y="3781167"/>
                  </a:lnTo>
                  <a:lnTo>
                    <a:pt x="1433383" y="3945924"/>
                  </a:lnTo>
                  <a:lnTo>
                    <a:pt x="1260389" y="4275437"/>
                  </a:lnTo>
                  <a:lnTo>
                    <a:pt x="1178010" y="4547286"/>
                  </a:lnTo>
                  <a:lnTo>
                    <a:pt x="1013254" y="4835610"/>
                  </a:lnTo>
                  <a:lnTo>
                    <a:pt x="675502" y="5165124"/>
                  </a:lnTo>
                  <a:lnTo>
                    <a:pt x="428367" y="5329881"/>
                  </a:lnTo>
                  <a:lnTo>
                    <a:pt x="214183" y="5395783"/>
                  </a:lnTo>
                  <a:lnTo>
                    <a:pt x="0" y="5519351"/>
                  </a:lnTo>
                  <a:lnTo>
                    <a:pt x="49427" y="5609967"/>
                  </a:lnTo>
                  <a:lnTo>
                    <a:pt x="115329" y="5593491"/>
                  </a:lnTo>
                  <a:lnTo>
                    <a:pt x="197708" y="5568778"/>
                  </a:lnTo>
                  <a:lnTo>
                    <a:pt x="296562" y="5494637"/>
                  </a:lnTo>
                  <a:lnTo>
                    <a:pt x="807308" y="5272216"/>
                  </a:lnTo>
                  <a:lnTo>
                    <a:pt x="947351" y="5280454"/>
                  </a:lnTo>
                  <a:lnTo>
                    <a:pt x="1878227" y="5601729"/>
                  </a:lnTo>
                  <a:lnTo>
                    <a:pt x="2347783" y="5782962"/>
                  </a:lnTo>
                  <a:lnTo>
                    <a:pt x="2487827" y="5881816"/>
                  </a:lnTo>
                  <a:lnTo>
                    <a:pt x="2520778" y="5914767"/>
                  </a:lnTo>
                  <a:lnTo>
                    <a:pt x="2594919" y="5873578"/>
                  </a:lnTo>
                  <a:lnTo>
                    <a:pt x="2463113" y="5684108"/>
                  </a:lnTo>
                  <a:lnTo>
                    <a:pt x="2471351" y="5659394"/>
                  </a:lnTo>
                  <a:lnTo>
                    <a:pt x="2627870" y="5642918"/>
                  </a:lnTo>
                  <a:lnTo>
                    <a:pt x="2570205" y="5552302"/>
                  </a:lnTo>
                  <a:lnTo>
                    <a:pt x="2207740" y="5626443"/>
                  </a:lnTo>
                  <a:lnTo>
                    <a:pt x="1762897" y="5469924"/>
                  </a:lnTo>
                  <a:lnTo>
                    <a:pt x="1301578" y="5280454"/>
                  </a:lnTo>
                  <a:lnTo>
                    <a:pt x="1334529" y="5156886"/>
                  </a:lnTo>
                  <a:lnTo>
                    <a:pt x="1037967" y="4917989"/>
                  </a:lnTo>
                  <a:lnTo>
                    <a:pt x="1120346" y="4827372"/>
                  </a:lnTo>
                  <a:lnTo>
                    <a:pt x="1268627" y="4464908"/>
                  </a:lnTo>
                  <a:lnTo>
                    <a:pt x="1400432" y="4160108"/>
                  </a:lnTo>
                  <a:lnTo>
                    <a:pt x="1515762" y="4061254"/>
                  </a:lnTo>
                  <a:lnTo>
                    <a:pt x="1738183" y="3509318"/>
                  </a:lnTo>
                  <a:lnTo>
                    <a:pt x="1754659" y="3443416"/>
                  </a:lnTo>
                  <a:lnTo>
                    <a:pt x="1746421" y="3393989"/>
                  </a:lnTo>
                  <a:lnTo>
                    <a:pt x="2166551" y="2166551"/>
                  </a:lnTo>
                  <a:lnTo>
                    <a:pt x="2199502" y="2125362"/>
                  </a:lnTo>
                  <a:lnTo>
                    <a:pt x="2298356" y="1820562"/>
                  </a:lnTo>
                  <a:lnTo>
                    <a:pt x="2265405" y="1812324"/>
                  </a:lnTo>
                  <a:lnTo>
                    <a:pt x="2545492" y="947351"/>
                  </a:lnTo>
                  <a:lnTo>
                    <a:pt x="2619632" y="683740"/>
                  </a:lnTo>
                  <a:lnTo>
                    <a:pt x="2669059" y="469556"/>
                  </a:lnTo>
                  <a:lnTo>
                    <a:pt x="2660821" y="181232"/>
                  </a:lnTo>
                  <a:lnTo>
                    <a:pt x="2660821" y="8237"/>
                  </a:lnTo>
                  <a:lnTo>
                    <a:pt x="2594919" y="0"/>
                  </a:lnTo>
                  <a:lnTo>
                    <a:pt x="2561967" y="90616"/>
                  </a:lnTo>
                  <a:close/>
                </a:path>
              </a:pathLst>
            </a:custGeom>
            <a:solidFill>
              <a:srgbClr val="FBED35">
                <a:alpha val="50980"/>
              </a:srgbClr>
            </a:solidFill>
            <a:ln w="158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35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7129256" y="1455220"/>
              <a:ext cx="1576294" cy="300082"/>
              <a:chOff x="7129256" y="1455220"/>
              <a:chExt cx="1576294" cy="300082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7134013" y="1499458"/>
                <a:ext cx="1571537" cy="218024"/>
              </a:xfrm>
              <a:prstGeom prst="rect">
                <a:avLst/>
              </a:prstGeom>
              <a:solidFill>
                <a:srgbClr val="FBED35">
                  <a:alpha val="50000"/>
                </a:srgb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129256" y="1455220"/>
                <a:ext cx="1497526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PT" sz="1350" dirty="0" smtClean="0">
                    <a:latin typeface="Arial Narrow" panose="020B0606020202030204" pitchFamily="34" charset="0"/>
                  </a:rPr>
                  <a:t>Área de intervenção</a:t>
                </a:r>
                <a:endParaRPr lang="pt-PT" sz="1350" dirty="0">
                  <a:latin typeface="Arial Narrow" panose="020B0606020202030204" pitchFamily="34" charset="0"/>
                </a:endParaRPr>
              </a:p>
            </p:txBody>
          </p:sp>
        </p:grpSp>
      </p:grpSp>
      <p:grpSp>
        <p:nvGrpSpPr>
          <p:cNvPr id="58" name="Group 57"/>
          <p:cNvGrpSpPr/>
          <p:nvPr/>
        </p:nvGrpSpPr>
        <p:grpSpPr>
          <a:xfrm>
            <a:off x="2700318" y="2218565"/>
            <a:ext cx="6045387" cy="3132795"/>
            <a:chOff x="3623601" y="1458897"/>
            <a:chExt cx="8060516" cy="4177060"/>
          </a:xfrm>
        </p:grpSpPr>
        <p:grpSp>
          <p:nvGrpSpPr>
            <p:cNvPr id="30" name="Group 29"/>
            <p:cNvGrpSpPr/>
            <p:nvPr/>
          </p:nvGrpSpPr>
          <p:grpSpPr>
            <a:xfrm>
              <a:off x="3623601" y="1458897"/>
              <a:ext cx="8060516" cy="4177060"/>
              <a:chOff x="3623601" y="1458897"/>
              <a:chExt cx="8060516" cy="4177060"/>
            </a:xfrm>
          </p:grpSpPr>
          <p:sp>
            <p:nvSpPr>
              <p:cNvPr id="26" name="Freeform 25"/>
              <p:cNvSpPr/>
              <p:nvPr/>
            </p:nvSpPr>
            <p:spPr>
              <a:xfrm>
                <a:off x="3623601" y="5069900"/>
                <a:ext cx="896983" cy="566057"/>
              </a:xfrm>
              <a:custGeom>
                <a:avLst/>
                <a:gdLst>
                  <a:gd name="connsiteX0" fmla="*/ 836023 w 836023"/>
                  <a:gd name="connsiteY0" fmla="*/ 0 h 548640"/>
                  <a:gd name="connsiteX1" fmla="*/ 714103 w 836023"/>
                  <a:gd name="connsiteY1" fmla="*/ 174171 h 548640"/>
                  <a:gd name="connsiteX2" fmla="*/ 496389 w 836023"/>
                  <a:gd name="connsiteY2" fmla="*/ 304800 h 548640"/>
                  <a:gd name="connsiteX3" fmla="*/ 0 w 836023"/>
                  <a:gd name="connsiteY3" fmla="*/ 548640 h 54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6023" h="548640">
                    <a:moveTo>
                      <a:pt x="836023" y="0"/>
                    </a:moveTo>
                    <a:cubicBezTo>
                      <a:pt x="803366" y="61685"/>
                      <a:pt x="770709" y="123371"/>
                      <a:pt x="714103" y="174171"/>
                    </a:cubicBezTo>
                    <a:cubicBezTo>
                      <a:pt x="657497" y="224971"/>
                      <a:pt x="615406" y="242389"/>
                      <a:pt x="496389" y="304800"/>
                    </a:cubicBezTo>
                    <a:cubicBezTo>
                      <a:pt x="377372" y="367212"/>
                      <a:pt x="188686" y="457926"/>
                      <a:pt x="0" y="548640"/>
                    </a:cubicBezTo>
                  </a:path>
                </a:pathLst>
              </a:custGeom>
              <a:noFill/>
              <a:ln w="3492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sz="135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495056" y="1458897"/>
                <a:ext cx="2189061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PT" sz="1350" dirty="0">
                    <a:latin typeface="Arial Narrow" panose="020B0606020202030204" pitchFamily="34" charset="0"/>
                  </a:rPr>
                  <a:t>-Largo de S. Domingos</a:t>
                </a:r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9551069" y="1518681"/>
              <a:ext cx="2069617" cy="316223"/>
            </a:xfrm>
            <a:prstGeom prst="rect">
              <a:avLst/>
            </a:prstGeom>
            <a:solidFill>
              <a:schemeClr val="accent5">
                <a:lumMod val="75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350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375700" y="1483841"/>
            <a:ext cx="5322431" cy="3429000"/>
            <a:chOff x="4500934" y="569633"/>
            <a:chExt cx="7096574" cy="4572000"/>
          </a:xfrm>
        </p:grpSpPr>
        <p:sp>
          <p:nvSpPr>
            <p:cNvPr id="54" name="Rectangle 53"/>
            <p:cNvSpPr/>
            <p:nvPr/>
          </p:nvSpPr>
          <p:spPr>
            <a:xfrm>
              <a:off x="9527891" y="1068937"/>
              <a:ext cx="2069617" cy="316223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350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500934" y="569633"/>
              <a:ext cx="6911397" cy="4572000"/>
              <a:chOff x="4500934" y="569633"/>
              <a:chExt cx="6911397" cy="4572000"/>
            </a:xfrm>
          </p:grpSpPr>
          <p:sp>
            <p:nvSpPr>
              <p:cNvPr id="22" name="Freeform 21"/>
              <p:cNvSpPr/>
              <p:nvPr/>
            </p:nvSpPr>
            <p:spPr>
              <a:xfrm>
                <a:off x="4500934" y="569633"/>
                <a:ext cx="1527023" cy="4572000"/>
              </a:xfrm>
              <a:custGeom>
                <a:avLst/>
                <a:gdLst>
                  <a:gd name="connsiteX0" fmla="*/ 1515292 w 1527023"/>
                  <a:gd name="connsiteY0" fmla="*/ 0 h 4572000"/>
                  <a:gd name="connsiteX1" fmla="*/ 1515292 w 1527023"/>
                  <a:gd name="connsiteY1" fmla="*/ 322217 h 4572000"/>
                  <a:gd name="connsiteX2" fmla="*/ 1393372 w 1527023"/>
                  <a:gd name="connsiteY2" fmla="*/ 896983 h 4572000"/>
                  <a:gd name="connsiteX3" fmla="*/ 966652 w 1527023"/>
                  <a:gd name="connsiteY3" fmla="*/ 2194560 h 4572000"/>
                  <a:gd name="connsiteX4" fmla="*/ 566057 w 1527023"/>
                  <a:gd name="connsiteY4" fmla="*/ 3483428 h 4572000"/>
                  <a:gd name="connsiteX5" fmla="*/ 339634 w 1527023"/>
                  <a:gd name="connsiteY5" fmla="*/ 3849188 h 4572000"/>
                  <a:gd name="connsiteX6" fmla="*/ 113212 w 1527023"/>
                  <a:gd name="connsiteY6" fmla="*/ 4415246 h 4572000"/>
                  <a:gd name="connsiteX7" fmla="*/ 0 w 1527023"/>
                  <a:gd name="connsiteY7" fmla="*/ 4572000 h 457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27023" h="4572000">
                    <a:moveTo>
                      <a:pt x="1515292" y="0"/>
                    </a:moveTo>
                    <a:cubicBezTo>
                      <a:pt x="1525452" y="86360"/>
                      <a:pt x="1535612" y="172720"/>
                      <a:pt x="1515292" y="322217"/>
                    </a:cubicBezTo>
                    <a:cubicBezTo>
                      <a:pt x="1494972" y="471714"/>
                      <a:pt x="1484812" y="584926"/>
                      <a:pt x="1393372" y="896983"/>
                    </a:cubicBezTo>
                    <a:cubicBezTo>
                      <a:pt x="1301932" y="1209040"/>
                      <a:pt x="1104538" y="1763486"/>
                      <a:pt x="966652" y="2194560"/>
                    </a:cubicBezTo>
                    <a:cubicBezTo>
                      <a:pt x="828766" y="2625634"/>
                      <a:pt x="670560" y="3207657"/>
                      <a:pt x="566057" y="3483428"/>
                    </a:cubicBezTo>
                    <a:cubicBezTo>
                      <a:pt x="461554" y="3759199"/>
                      <a:pt x="415108" y="3693885"/>
                      <a:pt x="339634" y="3849188"/>
                    </a:cubicBezTo>
                    <a:cubicBezTo>
                      <a:pt x="264160" y="4004491"/>
                      <a:pt x="169818" y="4294777"/>
                      <a:pt x="113212" y="4415246"/>
                    </a:cubicBezTo>
                    <a:cubicBezTo>
                      <a:pt x="56606" y="4535715"/>
                      <a:pt x="20320" y="4547326"/>
                      <a:pt x="0" y="4572000"/>
                    </a:cubicBezTo>
                  </a:path>
                </a:pathLst>
              </a:custGeom>
              <a:noFill/>
              <a:ln w="31750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sz="135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9526771" y="1023692"/>
                <a:ext cx="1885560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PT" sz="1350" dirty="0">
                    <a:latin typeface="Arial Narrow" panose="020B0606020202030204" pitchFamily="34" charset="0"/>
                  </a:rPr>
                  <a:t>-Rua Lúcio da Silva</a:t>
                </a:r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3285641" y="3371609"/>
            <a:ext cx="5385556" cy="1681806"/>
            <a:chOff x="4400576" y="2968688"/>
            <a:chExt cx="7180742" cy="2242408"/>
          </a:xfrm>
        </p:grpSpPr>
        <p:sp>
          <p:nvSpPr>
            <p:cNvPr id="44" name="Isosceles Triangle 43"/>
            <p:cNvSpPr/>
            <p:nvPr/>
          </p:nvSpPr>
          <p:spPr>
            <a:xfrm>
              <a:off x="9491599" y="3050417"/>
              <a:ext cx="200298" cy="174171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35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717131" y="2968688"/>
              <a:ext cx="186418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1350" dirty="0">
                  <a:latin typeface="Arial Narrow" panose="020B0606020202030204" pitchFamily="34" charset="0"/>
                </a:rPr>
                <a:t>Capela de S. </a:t>
              </a:r>
              <a:r>
                <a:rPr lang="pt-PT" sz="1350" dirty="0" smtClean="0">
                  <a:latin typeface="Arial Narrow" panose="020B0606020202030204" pitchFamily="34" charset="0"/>
                </a:rPr>
                <a:t>Jorge</a:t>
              </a:r>
              <a:endParaRPr lang="pt-PT" sz="1350" dirty="0">
                <a:latin typeface="Arial Narrow" panose="020B0606020202030204" pitchFamily="34" charset="0"/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>
              <a:off x="4400576" y="5036925"/>
              <a:ext cx="200298" cy="174171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35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404328" y="3687100"/>
            <a:ext cx="5816698" cy="1455755"/>
            <a:chOff x="4531257" y="3464567"/>
            <a:chExt cx="7755598" cy="1941007"/>
          </a:xfrm>
        </p:grpSpPr>
        <p:sp>
          <p:nvSpPr>
            <p:cNvPr id="38" name="Isosceles Triangle 37"/>
            <p:cNvSpPr/>
            <p:nvPr/>
          </p:nvSpPr>
          <p:spPr>
            <a:xfrm>
              <a:off x="4531257" y="5231403"/>
              <a:ext cx="200298" cy="174171"/>
            </a:xfrm>
            <a:prstGeom prst="triangl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350"/>
            </a:p>
          </p:txBody>
        </p:sp>
        <p:sp>
          <p:nvSpPr>
            <p:cNvPr id="46" name="Isosceles Triangle 45"/>
            <p:cNvSpPr/>
            <p:nvPr/>
          </p:nvSpPr>
          <p:spPr>
            <a:xfrm>
              <a:off x="9464032" y="3562147"/>
              <a:ext cx="200298" cy="174171"/>
            </a:xfrm>
            <a:prstGeom prst="triangl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35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689563" y="3464567"/>
              <a:ext cx="259729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1350" dirty="0">
                  <a:latin typeface="Arial Narrow" panose="020B0606020202030204" pitchFamily="34" charset="0"/>
                </a:rPr>
                <a:t>Centro de Saúde e Correios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645095" y="4047613"/>
            <a:ext cx="5840956" cy="1362608"/>
            <a:chOff x="3526793" y="3987997"/>
            <a:chExt cx="7787942" cy="1816810"/>
          </a:xfrm>
        </p:grpSpPr>
        <p:sp>
          <p:nvSpPr>
            <p:cNvPr id="43" name="Isosceles Triangle 42"/>
            <p:cNvSpPr/>
            <p:nvPr/>
          </p:nvSpPr>
          <p:spPr>
            <a:xfrm>
              <a:off x="3526793" y="5630636"/>
              <a:ext cx="200298" cy="174171"/>
            </a:xfrm>
            <a:prstGeom prst="triangle">
              <a:avLst/>
            </a:prstGeom>
            <a:solidFill>
              <a:srgbClr val="66FF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350"/>
            </a:p>
          </p:txBody>
        </p:sp>
        <p:sp>
          <p:nvSpPr>
            <p:cNvPr id="49" name="Isosceles Triangle 48"/>
            <p:cNvSpPr/>
            <p:nvPr/>
          </p:nvSpPr>
          <p:spPr>
            <a:xfrm>
              <a:off x="9470396" y="4070068"/>
              <a:ext cx="200298" cy="174171"/>
            </a:xfrm>
            <a:prstGeom prst="triangle">
              <a:avLst/>
            </a:prstGeom>
            <a:solidFill>
              <a:srgbClr val="66FF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35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670695" y="3987997"/>
              <a:ext cx="164404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1350" dirty="0">
                  <a:latin typeface="Arial Narrow" panose="020B0606020202030204" pitchFamily="34" charset="0"/>
                </a:rPr>
                <a:t>Ponte</a:t>
              </a:r>
              <a:r>
                <a:rPr lang="pt-PT" sz="135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 </a:t>
              </a:r>
              <a:r>
                <a:rPr lang="pt-PT" sz="1350" dirty="0">
                  <a:latin typeface="Arial Narrow" panose="020B0606020202030204" pitchFamily="34" charset="0"/>
                </a:rPr>
                <a:t>Românica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283897" y="2593444"/>
            <a:ext cx="5421653" cy="3589555"/>
            <a:chOff x="4401705" y="2003165"/>
            <a:chExt cx="7228871" cy="4786073"/>
          </a:xfrm>
        </p:grpSpPr>
        <p:grpSp>
          <p:nvGrpSpPr>
            <p:cNvPr id="31" name="Group 30"/>
            <p:cNvGrpSpPr/>
            <p:nvPr/>
          </p:nvGrpSpPr>
          <p:grpSpPr>
            <a:xfrm>
              <a:off x="4401705" y="2003165"/>
              <a:ext cx="6713408" cy="4786073"/>
              <a:chOff x="4401705" y="2003165"/>
              <a:chExt cx="6713408" cy="4786073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9535193" y="2003165"/>
                <a:ext cx="1579920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PT" sz="1350" dirty="0">
                    <a:latin typeface="Arial Narrow" panose="020B0606020202030204" pitchFamily="34" charset="0"/>
                  </a:rPr>
                  <a:t>- Rua do Caeiro</a:t>
                </a: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4401705" y="5321194"/>
                <a:ext cx="1796988" cy="1468044"/>
              </a:xfrm>
              <a:custGeom>
                <a:avLst/>
                <a:gdLst>
                  <a:gd name="connsiteX0" fmla="*/ 0 w 1576251"/>
                  <a:gd name="connsiteY0" fmla="*/ 0 h 670560"/>
                  <a:gd name="connsiteX1" fmla="*/ 209005 w 1576251"/>
                  <a:gd name="connsiteY1" fmla="*/ 104503 h 670560"/>
                  <a:gd name="connsiteX2" fmla="*/ 949234 w 1576251"/>
                  <a:gd name="connsiteY2" fmla="*/ 348343 h 670560"/>
                  <a:gd name="connsiteX3" fmla="*/ 1297577 w 1576251"/>
                  <a:gd name="connsiteY3" fmla="*/ 478971 h 670560"/>
                  <a:gd name="connsiteX4" fmla="*/ 1471748 w 1576251"/>
                  <a:gd name="connsiteY4" fmla="*/ 574766 h 670560"/>
                  <a:gd name="connsiteX5" fmla="*/ 1576251 w 1576251"/>
                  <a:gd name="connsiteY5" fmla="*/ 670560 h 670560"/>
                  <a:gd name="connsiteX0" fmla="*/ 0 w 1676677"/>
                  <a:gd name="connsiteY0" fmla="*/ 0 h 895179"/>
                  <a:gd name="connsiteX1" fmla="*/ 209005 w 1676677"/>
                  <a:gd name="connsiteY1" fmla="*/ 104503 h 895179"/>
                  <a:gd name="connsiteX2" fmla="*/ 949234 w 1676677"/>
                  <a:gd name="connsiteY2" fmla="*/ 348343 h 895179"/>
                  <a:gd name="connsiteX3" fmla="*/ 1297577 w 1676677"/>
                  <a:gd name="connsiteY3" fmla="*/ 478971 h 895179"/>
                  <a:gd name="connsiteX4" fmla="*/ 1471748 w 1676677"/>
                  <a:gd name="connsiteY4" fmla="*/ 574766 h 895179"/>
                  <a:gd name="connsiteX5" fmla="*/ 1676677 w 1676677"/>
                  <a:gd name="connsiteY5" fmla="*/ 895179 h 895179"/>
                  <a:gd name="connsiteX0" fmla="*/ 0 w 1693415"/>
                  <a:gd name="connsiteY0" fmla="*/ 0 h 1297943"/>
                  <a:gd name="connsiteX1" fmla="*/ 209005 w 1693415"/>
                  <a:gd name="connsiteY1" fmla="*/ 104503 h 1297943"/>
                  <a:gd name="connsiteX2" fmla="*/ 949234 w 1693415"/>
                  <a:gd name="connsiteY2" fmla="*/ 348343 h 1297943"/>
                  <a:gd name="connsiteX3" fmla="*/ 1297577 w 1693415"/>
                  <a:gd name="connsiteY3" fmla="*/ 478971 h 1297943"/>
                  <a:gd name="connsiteX4" fmla="*/ 1471748 w 1693415"/>
                  <a:gd name="connsiteY4" fmla="*/ 574766 h 1297943"/>
                  <a:gd name="connsiteX5" fmla="*/ 1693415 w 1693415"/>
                  <a:gd name="connsiteY5" fmla="*/ 1297943 h 1297943"/>
                  <a:gd name="connsiteX0" fmla="*/ 0 w 1693415"/>
                  <a:gd name="connsiteY0" fmla="*/ 0 h 1297943"/>
                  <a:gd name="connsiteX1" fmla="*/ 209005 w 1693415"/>
                  <a:gd name="connsiteY1" fmla="*/ 104503 h 1297943"/>
                  <a:gd name="connsiteX2" fmla="*/ 949234 w 1693415"/>
                  <a:gd name="connsiteY2" fmla="*/ 348343 h 1297943"/>
                  <a:gd name="connsiteX3" fmla="*/ 1297577 w 1693415"/>
                  <a:gd name="connsiteY3" fmla="*/ 478971 h 1297943"/>
                  <a:gd name="connsiteX4" fmla="*/ 1622387 w 1693415"/>
                  <a:gd name="connsiteY4" fmla="*/ 807129 h 1297943"/>
                  <a:gd name="connsiteX5" fmla="*/ 1693415 w 1693415"/>
                  <a:gd name="connsiteY5" fmla="*/ 1297943 h 1297943"/>
                  <a:gd name="connsiteX0" fmla="*/ 0 w 1726891"/>
                  <a:gd name="connsiteY0" fmla="*/ 0 h 1305688"/>
                  <a:gd name="connsiteX1" fmla="*/ 209005 w 1726891"/>
                  <a:gd name="connsiteY1" fmla="*/ 104503 h 1305688"/>
                  <a:gd name="connsiteX2" fmla="*/ 949234 w 1726891"/>
                  <a:gd name="connsiteY2" fmla="*/ 348343 h 1305688"/>
                  <a:gd name="connsiteX3" fmla="*/ 1297577 w 1726891"/>
                  <a:gd name="connsiteY3" fmla="*/ 478971 h 1305688"/>
                  <a:gd name="connsiteX4" fmla="*/ 1622387 w 1726891"/>
                  <a:gd name="connsiteY4" fmla="*/ 807129 h 1305688"/>
                  <a:gd name="connsiteX5" fmla="*/ 1726891 w 1726891"/>
                  <a:gd name="connsiteY5" fmla="*/ 1305688 h 1305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6891" h="1305688">
                    <a:moveTo>
                      <a:pt x="0" y="0"/>
                    </a:moveTo>
                    <a:cubicBezTo>
                      <a:pt x="25399" y="23223"/>
                      <a:pt x="50799" y="46446"/>
                      <a:pt x="209005" y="104503"/>
                    </a:cubicBezTo>
                    <a:cubicBezTo>
                      <a:pt x="367211" y="162560"/>
                      <a:pt x="767805" y="285932"/>
                      <a:pt x="949234" y="348343"/>
                    </a:cubicBezTo>
                    <a:cubicBezTo>
                      <a:pt x="1130663" y="410754"/>
                      <a:pt x="1185385" y="402507"/>
                      <a:pt x="1297577" y="478971"/>
                    </a:cubicBezTo>
                    <a:cubicBezTo>
                      <a:pt x="1409769" y="555435"/>
                      <a:pt x="1550835" y="669343"/>
                      <a:pt x="1622387" y="807129"/>
                    </a:cubicBezTo>
                    <a:cubicBezTo>
                      <a:pt x="1693939" y="944915"/>
                      <a:pt x="1726891" y="1305688"/>
                      <a:pt x="1726891" y="1305688"/>
                    </a:cubicBezTo>
                  </a:path>
                </a:pathLst>
              </a:custGeom>
              <a:noFill/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sz="1350"/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9560959" y="2054352"/>
              <a:ext cx="2069617" cy="316223"/>
            </a:xfrm>
            <a:prstGeom prst="rect">
              <a:avLst/>
            </a:prstGeom>
            <a:solidFill>
              <a:srgbClr val="7030A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350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025284" y="4607034"/>
            <a:ext cx="1676024" cy="940524"/>
            <a:chOff x="9367047" y="4999712"/>
            <a:chExt cx="2234699" cy="1254032"/>
          </a:xfrm>
        </p:grpSpPr>
        <p:sp>
          <p:nvSpPr>
            <p:cNvPr id="60" name="TextBox 59"/>
            <p:cNvSpPr txBox="1"/>
            <p:nvPr/>
          </p:nvSpPr>
          <p:spPr>
            <a:xfrm>
              <a:off x="9427218" y="5430603"/>
              <a:ext cx="217452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1350" dirty="0"/>
                <a:t>-920 </a:t>
              </a:r>
              <a:r>
                <a:rPr lang="pt-PT" sz="1350" dirty="0" smtClean="0"/>
                <a:t>metros lineares</a:t>
              </a:r>
              <a:endParaRPr lang="pt-PT" sz="135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9369170" y="5853635"/>
              <a:ext cx="24630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pt-PT" sz="135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9367047" y="4999712"/>
              <a:ext cx="221257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1350" dirty="0"/>
                <a:t>Total da intervenção: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-98789" y="62675"/>
            <a:ext cx="45454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REQUALIFICAÇÃO DOS </a:t>
            </a:r>
            <a:r>
              <a:rPr lang="pt-PT" sz="1500" dirty="0" smtClean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ARRAMENTOS </a:t>
            </a:r>
            <a:r>
              <a:rPr lang="pt-PT" sz="1500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DA REDINHA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933819" y="383252"/>
            <a:ext cx="32989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cap="small" dirty="0">
                <a:latin typeface="Arial Narrow" panose="020B0606020202030204" pitchFamily="34" charset="0"/>
                <a:cs typeface="Simplex" panose="00000400000000000000" pitchFamily="2" charset="0"/>
              </a:rPr>
              <a:t>Rua Lúcio da Silva e Largo de S.Domingos</a:t>
            </a:r>
          </a:p>
        </p:txBody>
      </p:sp>
      <p:sp>
        <p:nvSpPr>
          <p:cNvPr id="64" name="Rectangle 63"/>
          <p:cNvSpPr/>
          <p:nvPr/>
        </p:nvSpPr>
        <p:spPr>
          <a:xfrm>
            <a:off x="-11067" y="356639"/>
            <a:ext cx="7156146" cy="577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/>
          </a:p>
        </p:txBody>
      </p:sp>
      <p:grpSp>
        <p:nvGrpSpPr>
          <p:cNvPr id="8" name="Group 7"/>
          <p:cNvGrpSpPr/>
          <p:nvPr/>
        </p:nvGrpSpPr>
        <p:grpSpPr>
          <a:xfrm>
            <a:off x="1198516" y="1486894"/>
            <a:ext cx="5286142" cy="3904090"/>
            <a:chOff x="1198516" y="1486894"/>
            <a:chExt cx="5286142" cy="3904090"/>
          </a:xfrm>
        </p:grpSpPr>
        <p:sp>
          <p:nvSpPr>
            <p:cNvPr id="32" name="TextBox 31"/>
            <p:cNvSpPr txBox="1"/>
            <p:nvPr/>
          </p:nvSpPr>
          <p:spPr>
            <a:xfrm rot="21100316">
              <a:off x="3078111" y="1588020"/>
              <a:ext cx="1243053" cy="27699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pt-PT" sz="1200" dirty="0">
                  <a:ln w="0">
                    <a:solidFill>
                      <a:schemeClr val="tx1"/>
                    </a:solidFill>
                  </a:ln>
                </a:rPr>
                <a:t>Rua da Muda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520967" y="5140396"/>
              <a:ext cx="1963691" cy="2308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pt-PT" sz="900" dirty="0">
                  <a:ln w="0">
                    <a:solidFill>
                      <a:schemeClr val="tx1"/>
                    </a:solidFill>
                  </a:ln>
                </a:rPr>
                <a:t>Rua de Montalegre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548314">
              <a:off x="1198516" y="5023400"/>
              <a:ext cx="1963691" cy="24622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pt-PT" sz="1000" dirty="0">
                  <a:ln w="0">
                    <a:solidFill>
                      <a:schemeClr val="tx1"/>
                    </a:solidFill>
                  </a:ln>
                </a:rPr>
                <a:t>Rua Bernardino </a:t>
              </a:r>
              <a:r>
                <a:rPr lang="pt-PT" sz="900" dirty="0">
                  <a:ln w="0">
                    <a:solidFill>
                      <a:schemeClr val="tx1"/>
                    </a:solidFill>
                  </a:ln>
                </a:rPr>
                <a:t>Marques</a:t>
              </a:r>
              <a:endParaRPr lang="pt-PT" sz="1000" dirty="0">
                <a:ln w="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" name="Freeform 1"/>
            <p:cNvSpPr/>
            <p:nvPr/>
          </p:nvSpPr>
          <p:spPr>
            <a:xfrm>
              <a:off x="1391478" y="1486894"/>
              <a:ext cx="3061252" cy="644056"/>
            </a:xfrm>
            <a:custGeom>
              <a:avLst/>
              <a:gdLst>
                <a:gd name="connsiteX0" fmla="*/ 3061252 w 3061252"/>
                <a:gd name="connsiteY0" fmla="*/ 0 h 644056"/>
                <a:gd name="connsiteX1" fmla="*/ 2870421 w 3061252"/>
                <a:gd name="connsiteY1" fmla="*/ 198783 h 644056"/>
                <a:gd name="connsiteX2" fmla="*/ 2417197 w 3061252"/>
                <a:gd name="connsiteY2" fmla="*/ 318052 h 644056"/>
                <a:gd name="connsiteX3" fmla="*/ 0 w 3061252"/>
                <a:gd name="connsiteY3" fmla="*/ 644056 h 6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1252" h="644056">
                  <a:moveTo>
                    <a:pt x="3061252" y="0"/>
                  </a:moveTo>
                  <a:cubicBezTo>
                    <a:pt x="3019507" y="72887"/>
                    <a:pt x="2977763" y="145774"/>
                    <a:pt x="2870421" y="198783"/>
                  </a:cubicBezTo>
                  <a:cubicBezTo>
                    <a:pt x="2763079" y="251792"/>
                    <a:pt x="2895601" y="243840"/>
                    <a:pt x="2417197" y="318052"/>
                  </a:cubicBezTo>
                  <a:cubicBezTo>
                    <a:pt x="1938793" y="392264"/>
                    <a:pt x="969396" y="518160"/>
                    <a:pt x="0" y="64405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" name="Freeform 2"/>
            <p:cNvSpPr/>
            <p:nvPr/>
          </p:nvSpPr>
          <p:spPr>
            <a:xfrm>
              <a:off x="1836751" y="5255812"/>
              <a:ext cx="795131" cy="103367"/>
            </a:xfrm>
            <a:custGeom>
              <a:avLst/>
              <a:gdLst>
                <a:gd name="connsiteX0" fmla="*/ 795131 w 795131"/>
                <a:gd name="connsiteY0" fmla="*/ 103367 h 103367"/>
                <a:gd name="connsiteX1" fmla="*/ 556592 w 795131"/>
                <a:gd name="connsiteY1" fmla="*/ 71562 h 103367"/>
                <a:gd name="connsiteX2" fmla="*/ 302150 w 795131"/>
                <a:gd name="connsiteY2" fmla="*/ 23854 h 103367"/>
                <a:gd name="connsiteX3" fmla="*/ 0 w 795131"/>
                <a:gd name="connsiteY3" fmla="*/ 0 h 10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5131" h="103367">
                  <a:moveTo>
                    <a:pt x="795131" y="103367"/>
                  </a:moveTo>
                  <a:cubicBezTo>
                    <a:pt x="716943" y="94090"/>
                    <a:pt x="638755" y="84814"/>
                    <a:pt x="556592" y="71562"/>
                  </a:cubicBezTo>
                  <a:cubicBezTo>
                    <a:pt x="474428" y="58310"/>
                    <a:pt x="394915" y="35781"/>
                    <a:pt x="302150" y="23854"/>
                  </a:cubicBezTo>
                  <a:cubicBezTo>
                    <a:pt x="209385" y="11927"/>
                    <a:pt x="0" y="0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" name="Freeform 5"/>
            <p:cNvSpPr/>
            <p:nvPr/>
          </p:nvSpPr>
          <p:spPr>
            <a:xfrm>
              <a:off x="4532243" y="5362540"/>
              <a:ext cx="890547" cy="28444"/>
            </a:xfrm>
            <a:custGeom>
              <a:avLst/>
              <a:gdLst>
                <a:gd name="connsiteX0" fmla="*/ 0 w 890547"/>
                <a:gd name="connsiteY0" fmla="*/ 28444 h 28444"/>
                <a:gd name="connsiteX1" fmla="*/ 357809 w 890547"/>
                <a:gd name="connsiteY1" fmla="*/ 4590 h 28444"/>
                <a:gd name="connsiteX2" fmla="*/ 890547 w 890547"/>
                <a:gd name="connsiteY2" fmla="*/ 4590 h 28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0547" h="28444">
                  <a:moveTo>
                    <a:pt x="0" y="28444"/>
                  </a:moveTo>
                  <a:cubicBezTo>
                    <a:pt x="104692" y="18505"/>
                    <a:pt x="209385" y="8566"/>
                    <a:pt x="357809" y="4590"/>
                  </a:cubicBezTo>
                  <a:cubicBezTo>
                    <a:pt x="506233" y="614"/>
                    <a:pt x="800432" y="-3361"/>
                    <a:pt x="890547" y="459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0" y="0"/>
            <a:ext cx="4189228" cy="2990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-87724" y="59351"/>
            <a:ext cx="45454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b="1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REQUALIFICAÇÃO DOS ARRUAMENTOS DA REDINHA</a:t>
            </a:r>
          </a:p>
        </p:txBody>
      </p:sp>
    </p:spTree>
    <p:extLst>
      <p:ext uri="{BB962C8B-B14F-4D97-AF65-F5344CB8AC3E}">
        <p14:creationId xmlns:p14="http://schemas.microsoft.com/office/powerpoint/2010/main" val="236616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80" y="1437223"/>
            <a:ext cx="7128245" cy="40096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0535" y="5446861"/>
            <a:ext cx="2628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Proposto – Largo de S. Domingos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75334" y="299058"/>
            <a:ext cx="32989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cap="small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Largo de S.Domingos</a:t>
            </a:r>
          </a:p>
        </p:txBody>
      </p:sp>
      <p:sp>
        <p:nvSpPr>
          <p:cNvPr id="10" name="Rectangle 9"/>
          <p:cNvSpPr/>
          <p:nvPr/>
        </p:nvSpPr>
        <p:spPr>
          <a:xfrm>
            <a:off x="-2" y="350433"/>
            <a:ext cx="812482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189228" cy="299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87724" y="59351"/>
            <a:ext cx="45454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b="1" dirty="0">
                <a:latin typeface="Arial Narrow" panose="020B0606020202030204" pitchFamily="34" charset="0"/>
                <a:cs typeface="Simplex" panose="00000400000000000000" pitchFamily="2" charset="0"/>
              </a:rPr>
              <a:t>REQUALIFICAÇÃO DOS ARRUAMENTOS DA REDINHA</a:t>
            </a:r>
          </a:p>
        </p:txBody>
      </p:sp>
    </p:spTree>
    <p:extLst>
      <p:ext uri="{BB962C8B-B14F-4D97-AF65-F5344CB8AC3E}">
        <p14:creationId xmlns:p14="http://schemas.microsoft.com/office/powerpoint/2010/main" val="336243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0774"/>
            <a:ext cx="9144000" cy="46191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90657" y="286932"/>
            <a:ext cx="15814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cap="small" dirty="0">
                <a:latin typeface="Arial Narrow" panose="020B0606020202030204" pitchFamily="34" charset="0"/>
                <a:cs typeface="Simplex" panose="00000400000000000000" pitchFamily="2" charset="0"/>
              </a:rPr>
              <a:t>Rua do Caeiro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9526" y="333784"/>
            <a:ext cx="9153526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/>
          </a:p>
        </p:txBody>
      </p:sp>
      <p:grpSp>
        <p:nvGrpSpPr>
          <p:cNvPr id="21" name="Group 20"/>
          <p:cNvGrpSpPr/>
          <p:nvPr/>
        </p:nvGrpSpPr>
        <p:grpSpPr>
          <a:xfrm>
            <a:off x="261448" y="853442"/>
            <a:ext cx="2291251" cy="1296049"/>
            <a:chOff x="44001" y="5561953"/>
            <a:chExt cx="2291251" cy="129604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61573" y="5044381"/>
              <a:ext cx="1066299" cy="2101444"/>
            </a:xfrm>
            <a:prstGeom prst="rect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1768876" y="5642436"/>
              <a:ext cx="368061" cy="57888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02500" y="6581003"/>
              <a:ext cx="11327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dirty="0" smtClean="0">
                  <a:latin typeface="Arial Narrow" panose="020B0606020202030204" pitchFamily="34" charset="0"/>
                  <a:cs typeface="Simplex" panose="00000400000000000000" pitchFamily="2" charset="0"/>
                </a:rPr>
                <a:t>Enquadramento</a:t>
              </a:r>
              <a:endParaRPr lang="pt-PT" sz="1200" dirty="0">
                <a:latin typeface="Arial Narrow" panose="020B0606020202030204" pitchFamily="34" charset="0"/>
                <a:cs typeface="Simplex" panose="00000400000000000000" pitchFamily="2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0" y="0"/>
            <a:ext cx="4189228" cy="2990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87724" y="59351"/>
            <a:ext cx="45454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b="1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REQUALIFICAÇÃO DOS ARRUAMENTOS DA REDINHA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54384" y="88453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sz="1600" dirty="0" smtClean="0">
                <a:latin typeface="Arial Narrow" panose="020B0606020202030204" pitchFamily="34" charset="0"/>
              </a:rPr>
              <a:t>-Regularização do perfil viário</a:t>
            </a:r>
          </a:p>
          <a:p>
            <a:r>
              <a:rPr lang="pt-PT" sz="1600" dirty="0">
                <a:latin typeface="Arial Narrow" panose="020B0606020202030204" pitchFamily="34" charset="0"/>
              </a:rPr>
              <a:t>-Passeios com dimensão mínima de 1,75m</a:t>
            </a:r>
          </a:p>
          <a:p>
            <a:r>
              <a:rPr lang="pt-PT" sz="1600" dirty="0" smtClean="0">
                <a:latin typeface="Arial Narrow" panose="020B0606020202030204" pitchFamily="34" charset="0"/>
              </a:rPr>
              <a:t>-Construção / renovação de muros</a:t>
            </a:r>
          </a:p>
          <a:p>
            <a:r>
              <a:rPr lang="pt-PT" sz="1600" dirty="0" smtClean="0">
                <a:latin typeface="Arial Narrow" panose="020B0606020202030204" pitchFamily="34" charset="0"/>
              </a:rPr>
              <a:t>-Estacionamento ordenado</a:t>
            </a:r>
          </a:p>
          <a:p>
            <a:endParaRPr lang="pt-PT" sz="1600" dirty="0" smtClean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89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27149" y="299058"/>
            <a:ext cx="14092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cap="small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Rua do Caeiro</a:t>
            </a:r>
          </a:p>
        </p:txBody>
      </p:sp>
      <p:sp>
        <p:nvSpPr>
          <p:cNvPr id="7" name="Rectangle 6"/>
          <p:cNvSpPr/>
          <p:nvPr/>
        </p:nvSpPr>
        <p:spPr>
          <a:xfrm>
            <a:off x="-2" y="350433"/>
            <a:ext cx="825772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69" y="1406427"/>
            <a:ext cx="7600051" cy="34959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6676" y="4902357"/>
            <a:ext cx="2628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Existente  – Rua do Caeiro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4189228" cy="299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87724" y="59351"/>
            <a:ext cx="45454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b="1" dirty="0">
                <a:latin typeface="Arial Narrow" panose="020B0606020202030204" pitchFamily="34" charset="0"/>
                <a:cs typeface="Simplex" panose="00000400000000000000" pitchFamily="2" charset="0"/>
              </a:rPr>
              <a:t>REQUALIFICAÇÃO DOS ARRUAMENTOS DA REDINHA</a:t>
            </a:r>
          </a:p>
        </p:txBody>
      </p:sp>
    </p:spTree>
    <p:extLst>
      <p:ext uri="{BB962C8B-B14F-4D97-AF65-F5344CB8AC3E}">
        <p14:creationId xmlns:p14="http://schemas.microsoft.com/office/powerpoint/2010/main" val="410434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77" y="1135763"/>
            <a:ext cx="7217453" cy="41506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0537" y="5353101"/>
            <a:ext cx="2628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Proposto – Rua do Caeiro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84276" y="299058"/>
            <a:ext cx="14092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cap="small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Rua do Caeiro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50433"/>
            <a:ext cx="813263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189228" cy="299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87724" y="59351"/>
            <a:ext cx="45454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b="1" dirty="0">
                <a:latin typeface="Arial Narrow" panose="020B0606020202030204" pitchFamily="34" charset="0"/>
                <a:cs typeface="Simplex" panose="00000400000000000000" pitchFamily="2" charset="0"/>
              </a:rPr>
              <a:t>REQUALIFICAÇÃO DOS ARRUAMENTOS DA REDINHA</a:t>
            </a:r>
          </a:p>
        </p:txBody>
      </p:sp>
    </p:spTree>
    <p:extLst>
      <p:ext uri="{BB962C8B-B14F-4D97-AF65-F5344CB8AC3E}">
        <p14:creationId xmlns:p14="http://schemas.microsoft.com/office/powerpoint/2010/main" val="134700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1" y="880425"/>
            <a:ext cx="9151568" cy="770560"/>
            <a:chOff x="-7568" y="1944349"/>
            <a:chExt cx="11563914" cy="77056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68" y="1945741"/>
              <a:ext cx="3854638" cy="76916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7070" y="1944349"/>
              <a:ext cx="3854638" cy="76916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1708" y="1945741"/>
              <a:ext cx="3854638" cy="769168"/>
            </a:xfrm>
            <a:prstGeom prst="rect">
              <a:avLst/>
            </a:prstGeom>
          </p:spPr>
        </p:pic>
      </p:grpSp>
      <p:pic>
        <p:nvPicPr>
          <p:cNvPr id="8" name="Image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12"/>
          <a:stretch/>
        </p:blipFill>
        <p:spPr>
          <a:xfrm>
            <a:off x="133350" y="5934075"/>
            <a:ext cx="1370556" cy="819122"/>
          </a:xfrm>
          <a:prstGeom prst="rect">
            <a:avLst/>
          </a:prstGeom>
        </p:spPr>
      </p:pic>
      <p:sp>
        <p:nvSpPr>
          <p:cNvPr id="9" name="Retângulo 3"/>
          <p:cNvSpPr/>
          <p:nvPr/>
        </p:nvSpPr>
        <p:spPr>
          <a:xfrm>
            <a:off x="1" y="2714625"/>
            <a:ext cx="9143999" cy="133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5672388" y="2617899"/>
            <a:ext cx="3062037" cy="1555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pt-PT" sz="1600" dirty="0">
              <a:solidFill>
                <a:schemeClr val="bg1"/>
              </a:solidFill>
            </a:endParaRPr>
          </a:p>
          <a:p>
            <a:pPr algn="r"/>
            <a:r>
              <a:rPr lang="pt-PT" sz="2300" dirty="0">
                <a:solidFill>
                  <a:schemeClr val="bg1"/>
                </a:solidFill>
              </a:rPr>
              <a:t>Promotor: </a:t>
            </a:r>
            <a:r>
              <a:rPr lang="pt-PT" sz="2300" b="1" dirty="0">
                <a:solidFill>
                  <a:schemeClr val="bg1"/>
                </a:solidFill>
              </a:rPr>
              <a:t>Município de Pombal</a:t>
            </a:r>
          </a:p>
          <a:p>
            <a:pPr algn="r"/>
            <a:endParaRPr lang="pt-PT" sz="2300" dirty="0">
              <a:solidFill>
                <a:schemeClr val="bg1"/>
              </a:solidFill>
            </a:endParaRPr>
          </a:p>
          <a:p>
            <a:pPr algn="r"/>
            <a:r>
              <a:rPr lang="pt-PT" sz="2300" dirty="0">
                <a:solidFill>
                  <a:schemeClr val="bg1"/>
                </a:solidFill>
              </a:rPr>
              <a:t>Estimativa orçamental: </a:t>
            </a:r>
          </a:p>
          <a:p>
            <a:pPr algn="r"/>
            <a:r>
              <a:rPr lang="pt-PT" sz="2300" b="1" dirty="0" smtClean="0">
                <a:solidFill>
                  <a:schemeClr val="bg1"/>
                </a:solidFill>
              </a:rPr>
              <a:t>566.008,87€</a:t>
            </a:r>
            <a:endParaRPr lang="pt-PT" sz="2300" b="1" dirty="0">
              <a:solidFill>
                <a:schemeClr val="bg1"/>
              </a:solidFill>
            </a:endParaRPr>
          </a:p>
          <a:p>
            <a:pPr algn="r"/>
            <a:r>
              <a:rPr lang="pt-PT" sz="2300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pt-PT" sz="2300" dirty="0">
                <a:solidFill>
                  <a:schemeClr val="bg1"/>
                </a:solidFill>
              </a:rPr>
              <a:t>Prazo de execução: </a:t>
            </a:r>
          </a:p>
          <a:p>
            <a:pPr algn="r"/>
            <a:r>
              <a:rPr lang="pt-PT" sz="2300" b="1" dirty="0">
                <a:solidFill>
                  <a:schemeClr val="bg1"/>
                </a:solidFill>
              </a:rPr>
              <a:t>300 dias</a:t>
            </a:r>
            <a:r>
              <a:rPr lang="pt-PT" sz="1800" dirty="0"/>
              <a:t/>
            </a:r>
            <a:br>
              <a:rPr lang="pt-PT" sz="1800" dirty="0"/>
            </a:br>
            <a:endParaRPr lang="pt-PT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6729411" y="6430849"/>
            <a:ext cx="24145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dirty="0" smtClean="0">
                <a:latin typeface="Arial Narrow" panose="020B0606020202030204" pitchFamily="34" charset="0"/>
                <a:cs typeface="Simplex" panose="00000400000000000000" pitchFamily="2" charset="0"/>
              </a:rPr>
              <a:t>Arquitectura: Ana Carreira Silva</a:t>
            </a:r>
            <a:endParaRPr lang="pt-PT" sz="1500" dirty="0">
              <a:latin typeface="Arial Narrow" panose="020B0606020202030204" pitchFamily="34" charset="0"/>
              <a:cs typeface="Simplex" panose="00000400000000000000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" y="1641107"/>
            <a:ext cx="9143999" cy="969314"/>
            <a:chOff x="0" y="4799201"/>
            <a:chExt cx="9409209" cy="1036115"/>
          </a:xfrm>
        </p:grpSpPr>
        <p:grpSp>
          <p:nvGrpSpPr>
            <p:cNvPr id="24" name="Group 23"/>
            <p:cNvGrpSpPr/>
            <p:nvPr/>
          </p:nvGrpSpPr>
          <p:grpSpPr>
            <a:xfrm>
              <a:off x="0" y="4800600"/>
              <a:ext cx="7832833" cy="1034716"/>
              <a:chOff x="0" y="4800600"/>
              <a:chExt cx="7832833" cy="1034716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1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800600"/>
                <a:ext cx="1576376" cy="103471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1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6376" y="4800600"/>
                <a:ext cx="1576376" cy="1034716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1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6403" y="4800600"/>
                <a:ext cx="1576376" cy="1034716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1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6430" y="4800600"/>
                <a:ext cx="1576376" cy="1034716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1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6457" y="4800600"/>
                <a:ext cx="1576376" cy="1034716"/>
              </a:xfrm>
              <a:prstGeom prst="rect">
                <a:avLst/>
              </a:prstGeom>
            </p:spPr>
          </p:pic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2833" y="4799201"/>
              <a:ext cx="1576376" cy="1034716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-60341" y="382516"/>
            <a:ext cx="9186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cap="small" dirty="0" smtClean="0">
                <a:latin typeface="Arial Narrow" panose="020B0606020202030204" pitchFamily="34" charset="0"/>
                <a:cs typeface="Simplex" panose="00000400000000000000" pitchFamily="2" charset="0"/>
              </a:rPr>
              <a:t>Requalificação dos arruamentos da Redinha</a:t>
            </a:r>
            <a:endParaRPr lang="pt-PT" sz="2000" dirty="0">
              <a:latin typeface="Arial Narrow" panose="020B0606020202030204" pitchFamily="34" charset="0"/>
              <a:cs typeface="Simplex" panose="000004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972" y="875049"/>
            <a:ext cx="9186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>
                <a:latin typeface="Arial Narrow" panose="020B0606020202030204" pitchFamily="34" charset="0"/>
                <a:cs typeface="Simplex" panose="00000400000000000000" pitchFamily="2" charset="0"/>
              </a:rPr>
              <a:t>Rua Lúcio da Silva e Largo de S.Domingos</a:t>
            </a:r>
            <a:endParaRPr lang="pt-PT" sz="1600" dirty="0">
              <a:latin typeface="Arial Narrow" panose="020B0606020202030204" pitchFamily="34" charset="0"/>
              <a:cs typeface="Simplex" panose="00000400000000000000" pitchFamily="2" charset="0"/>
            </a:endParaRPr>
          </a:p>
        </p:txBody>
      </p:sp>
      <p:sp>
        <p:nvSpPr>
          <p:cNvPr id="33" name="Retângulo 3"/>
          <p:cNvSpPr/>
          <p:nvPr/>
        </p:nvSpPr>
        <p:spPr>
          <a:xfrm>
            <a:off x="-8985" y="825153"/>
            <a:ext cx="914399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12479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2" y="4842336"/>
            <a:ext cx="9144002" cy="16389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5928245" y="1034803"/>
            <a:ext cx="23936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350" b="1" dirty="0" smtClean="0">
                <a:latin typeface="Arial Narrow" panose="020B0606020202030204" pitchFamily="34" charset="0"/>
              </a:rPr>
              <a:t>PROBLEMÁTICAS EXISTENTES:</a:t>
            </a:r>
            <a:endParaRPr lang="pt-PT" sz="1350" b="1" dirty="0"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32740" y="354337"/>
            <a:ext cx="32989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cap="small" dirty="0">
                <a:latin typeface="Arial Narrow" panose="020B0606020202030204" pitchFamily="34" charset="0"/>
                <a:cs typeface="Simplex" panose="00000400000000000000" pitchFamily="2" charset="0"/>
              </a:rPr>
              <a:t>Rua Lúcio da Silva e Largo de S.Domingos</a:t>
            </a:r>
          </a:p>
        </p:txBody>
      </p:sp>
      <p:sp>
        <p:nvSpPr>
          <p:cNvPr id="11" name="Rectangle 10"/>
          <p:cNvSpPr/>
          <p:nvPr/>
        </p:nvSpPr>
        <p:spPr>
          <a:xfrm flipV="1">
            <a:off x="-2" y="346540"/>
            <a:ext cx="9144002" cy="61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688" y="2924034"/>
            <a:ext cx="1375821" cy="1678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529" y="2924034"/>
            <a:ext cx="1363052" cy="1662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688" y="1117768"/>
            <a:ext cx="2794893" cy="16942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28245" y="1414988"/>
            <a:ext cx="3105337" cy="28969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350" dirty="0" smtClean="0">
                <a:latin typeface="Arial Narrow" panose="020B0606020202030204" pitchFamily="34" charset="0"/>
              </a:rPr>
              <a:t>-</a:t>
            </a:r>
            <a:r>
              <a:rPr lang="pt-PT" sz="1350" dirty="0">
                <a:latin typeface="Arial Narrow" panose="020B0606020202030204" pitchFamily="34" charset="0"/>
              </a:rPr>
              <a:t>Inexistência de </a:t>
            </a:r>
            <a:r>
              <a:rPr lang="pt-PT" sz="1350" dirty="0" smtClean="0">
                <a:latin typeface="Arial Narrow" panose="020B0606020202030204" pitchFamily="34" charset="0"/>
              </a:rPr>
              <a:t>passeios  (R. Lúcio da Silva)</a:t>
            </a:r>
            <a:endParaRPr lang="pt-PT" sz="1350" dirty="0"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</a:pPr>
            <a:r>
              <a:rPr lang="pt-PT" sz="1350" dirty="0">
                <a:latin typeface="Arial Narrow" panose="020B0606020202030204" pitchFamily="34" charset="0"/>
              </a:rPr>
              <a:t>-Insegurança na circulação do </a:t>
            </a:r>
            <a:r>
              <a:rPr lang="pt-PT" sz="1350" dirty="0" smtClean="0">
                <a:latin typeface="Arial Narrow" panose="020B0606020202030204" pitchFamily="34" charset="0"/>
              </a:rPr>
              <a:t>peão</a:t>
            </a:r>
          </a:p>
          <a:p>
            <a:pPr>
              <a:lnSpc>
                <a:spcPct val="150000"/>
              </a:lnSpc>
            </a:pPr>
            <a:endParaRPr lang="pt-PT" sz="1350" dirty="0" smtClean="0"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</a:pPr>
            <a:r>
              <a:rPr lang="pt-PT" sz="1350" dirty="0" smtClean="0">
                <a:latin typeface="Arial Narrow" panose="020B0606020202030204" pitchFamily="34" charset="0"/>
              </a:rPr>
              <a:t>-</a:t>
            </a:r>
            <a:r>
              <a:rPr lang="pt-PT" sz="1350" dirty="0">
                <a:latin typeface="Arial Narrow" panose="020B0606020202030204" pitchFamily="34" charset="0"/>
              </a:rPr>
              <a:t>Ocupação do espaço pedonal por </a:t>
            </a:r>
            <a:r>
              <a:rPr lang="pt-PT" sz="1350" dirty="0" smtClean="0">
                <a:latin typeface="Arial Narrow" panose="020B0606020202030204" pitchFamily="34" charset="0"/>
              </a:rPr>
              <a:t>veículos </a:t>
            </a:r>
          </a:p>
          <a:p>
            <a:pPr>
              <a:lnSpc>
                <a:spcPct val="150000"/>
              </a:lnSpc>
            </a:pPr>
            <a:r>
              <a:rPr lang="pt-PT" sz="1350" dirty="0" smtClean="0">
                <a:latin typeface="Arial Narrow" panose="020B0606020202030204" pitchFamily="34" charset="0"/>
              </a:rPr>
              <a:t>(Lgo. São Domingos)</a:t>
            </a:r>
            <a:endParaRPr lang="pt-PT" sz="1350" dirty="0"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</a:pPr>
            <a:r>
              <a:rPr lang="pt-PT" sz="1350" dirty="0">
                <a:latin typeface="Arial Narrow" panose="020B0606020202030204" pitchFamily="34" charset="0"/>
              </a:rPr>
              <a:t>-Desvalorização do espaço público </a:t>
            </a:r>
            <a:r>
              <a:rPr lang="pt-PT" sz="1350" dirty="0" smtClean="0">
                <a:latin typeface="Arial Narrow" panose="020B0606020202030204" pitchFamily="34" charset="0"/>
              </a:rPr>
              <a:t>e edificado</a:t>
            </a:r>
            <a:endParaRPr lang="pt-PT" sz="1350" dirty="0"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</a:pPr>
            <a:r>
              <a:rPr lang="pt-PT" sz="1350" dirty="0">
                <a:latin typeface="Arial Narrow" panose="020B0606020202030204" pitchFamily="34" charset="0"/>
              </a:rPr>
              <a:t>-Percurso acessivel dificilmente identificável</a:t>
            </a:r>
          </a:p>
          <a:p>
            <a:pPr>
              <a:lnSpc>
                <a:spcPct val="150000"/>
              </a:lnSpc>
            </a:pPr>
            <a:r>
              <a:rPr lang="pt-PT" sz="1350" dirty="0">
                <a:latin typeface="Arial Narrow" panose="020B0606020202030204" pitchFamily="34" charset="0"/>
              </a:rPr>
              <a:t>-Espaço viário indevidamente dimensionado</a:t>
            </a:r>
            <a:r>
              <a:rPr lang="pt-PT" sz="1350" dirty="0" smtClean="0">
                <a:latin typeface="Arial Narrow" panose="020B0606020202030204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pt-PT" sz="1350" dirty="0" smtClean="0">
                <a:latin typeface="Arial Narrow" panose="020B0606020202030204" pitchFamily="34" charset="0"/>
              </a:rPr>
              <a:t>nomeadamente </a:t>
            </a:r>
            <a:r>
              <a:rPr lang="pt-PT" sz="1350" dirty="0">
                <a:latin typeface="Arial Narrow" panose="020B0606020202030204" pitchFamily="34" charset="0"/>
              </a:rPr>
              <a:t>a rotunda existente</a:t>
            </a:r>
            <a:r>
              <a:rPr lang="pt-PT" sz="1350" dirty="0" smtClean="0"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39" y="1117768"/>
            <a:ext cx="2810726" cy="16934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39" y="2924034"/>
            <a:ext cx="1252806" cy="16704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02" y="2916938"/>
            <a:ext cx="1400834" cy="168512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7513" y="5142418"/>
            <a:ext cx="505046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35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-Aumento </a:t>
            </a:r>
            <a:r>
              <a:rPr lang="pt-PT" sz="1350" dirty="0">
                <a:solidFill>
                  <a:schemeClr val="bg1"/>
                </a:solidFill>
                <a:latin typeface="Arial Narrow" panose="020B0606020202030204" pitchFamily="34" charset="0"/>
              </a:rPr>
              <a:t>e melhoria da acessibilidade pedonal</a:t>
            </a:r>
          </a:p>
          <a:p>
            <a:pPr>
              <a:lnSpc>
                <a:spcPct val="150000"/>
              </a:lnSpc>
            </a:pPr>
            <a:r>
              <a:rPr lang="pt-PT" sz="135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-Redesenho do estacionamento</a:t>
            </a:r>
            <a:endParaRPr lang="pt-PT" sz="135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</a:pPr>
            <a:r>
              <a:rPr lang="pt-PT" sz="135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-Valorização </a:t>
            </a:r>
            <a:r>
              <a:rPr lang="pt-PT" sz="1350" dirty="0">
                <a:solidFill>
                  <a:schemeClr val="bg1"/>
                </a:solidFill>
                <a:latin typeface="Arial Narrow" panose="020B0606020202030204" pitchFamily="34" charset="0"/>
              </a:rPr>
              <a:t>do património, serviços e comércio local</a:t>
            </a:r>
          </a:p>
          <a:p>
            <a:pPr>
              <a:lnSpc>
                <a:spcPct val="150000"/>
              </a:lnSpc>
            </a:pPr>
            <a:r>
              <a:rPr lang="pt-PT" sz="135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-Melhoria </a:t>
            </a:r>
            <a:r>
              <a:rPr lang="pt-PT" sz="1350" dirty="0">
                <a:solidFill>
                  <a:schemeClr val="bg1"/>
                </a:solidFill>
                <a:latin typeface="Arial Narrow" panose="020B0606020202030204" pitchFamily="34" charset="0"/>
              </a:rPr>
              <a:t>da vivência </a:t>
            </a:r>
            <a:r>
              <a:rPr lang="pt-PT" sz="135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no </a:t>
            </a:r>
            <a:r>
              <a:rPr lang="pt-PT" sz="1350" dirty="0">
                <a:solidFill>
                  <a:schemeClr val="bg1"/>
                </a:solidFill>
                <a:latin typeface="Arial Narrow" panose="020B0606020202030204" pitchFamily="34" charset="0"/>
              </a:rPr>
              <a:t>espaço </a:t>
            </a:r>
            <a:r>
              <a:rPr lang="pt-PT" sz="135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público</a:t>
            </a:r>
            <a:endParaRPr lang="pt-PT" sz="135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7513" y="4842336"/>
            <a:ext cx="22180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35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OBJECTIVOS INTERVENÇÃO</a:t>
            </a:r>
            <a:r>
              <a:rPr lang="pt-PT" sz="1350" b="1" dirty="0" smtClean="0">
                <a:latin typeface="Arial Narrow" panose="020B0606020202030204" pitchFamily="34" charset="0"/>
              </a:rPr>
              <a:t>:</a:t>
            </a:r>
            <a:endParaRPr lang="pt-PT" sz="1350" b="1" dirty="0">
              <a:latin typeface="Arial Narrow" panose="020B0606020202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4189228" cy="2990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87724" y="59351"/>
            <a:ext cx="45454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b="1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REQUALIFICAÇÃO DOS ARRUAMENTOS DA REDINHA</a:t>
            </a:r>
          </a:p>
        </p:txBody>
      </p:sp>
    </p:spTree>
    <p:extLst>
      <p:ext uri="{BB962C8B-B14F-4D97-AF65-F5344CB8AC3E}">
        <p14:creationId xmlns:p14="http://schemas.microsoft.com/office/powerpoint/2010/main" val="294002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62350" y="-1181236"/>
            <a:ext cx="4638978" cy="9142416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45281" y="1905925"/>
            <a:ext cx="8410068" cy="4431864"/>
            <a:chOff x="345281" y="1905925"/>
            <a:chExt cx="8410068" cy="4431864"/>
          </a:xfrm>
        </p:grpSpPr>
        <p:grpSp>
          <p:nvGrpSpPr>
            <p:cNvPr id="36" name="Group 35"/>
            <p:cNvGrpSpPr/>
            <p:nvPr/>
          </p:nvGrpSpPr>
          <p:grpSpPr>
            <a:xfrm>
              <a:off x="5260887" y="1905925"/>
              <a:ext cx="3494462" cy="2097795"/>
              <a:chOff x="6345652" y="5214367"/>
              <a:chExt cx="3494462" cy="2097795"/>
            </a:xfrm>
          </p:grpSpPr>
          <p:sp>
            <p:nvSpPr>
              <p:cNvPr id="15" name="Freeform 14"/>
              <p:cNvSpPr/>
              <p:nvPr/>
            </p:nvSpPr>
            <p:spPr>
              <a:xfrm>
                <a:off x="6345652" y="6367628"/>
                <a:ext cx="564226" cy="305493"/>
              </a:xfrm>
              <a:custGeom>
                <a:avLst/>
                <a:gdLst>
                  <a:gd name="connsiteX0" fmla="*/ 33251 w 752302"/>
                  <a:gd name="connsiteY0" fmla="*/ 0 h 407324"/>
                  <a:gd name="connsiteX1" fmla="*/ 390698 w 752302"/>
                  <a:gd name="connsiteY1" fmla="*/ 166255 h 407324"/>
                  <a:gd name="connsiteX2" fmla="*/ 752302 w 752302"/>
                  <a:gd name="connsiteY2" fmla="*/ 340822 h 407324"/>
                  <a:gd name="connsiteX3" fmla="*/ 735676 w 752302"/>
                  <a:gd name="connsiteY3" fmla="*/ 407324 h 407324"/>
                  <a:gd name="connsiteX4" fmla="*/ 0 w 752302"/>
                  <a:gd name="connsiteY4" fmla="*/ 41564 h 407324"/>
                  <a:gd name="connsiteX5" fmla="*/ 33251 w 752302"/>
                  <a:gd name="connsiteY5" fmla="*/ 0 h 407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2302" h="407324">
                    <a:moveTo>
                      <a:pt x="33251" y="0"/>
                    </a:moveTo>
                    <a:lnTo>
                      <a:pt x="390698" y="166255"/>
                    </a:lnTo>
                    <a:lnTo>
                      <a:pt x="752302" y="340822"/>
                    </a:lnTo>
                    <a:lnTo>
                      <a:pt x="735676" y="407324"/>
                    </a:lnTo>
                    <a:lnTo>
                      <a:pt x="0" y="41564"/>
                    </a:lnTo>
                    <a:lnTo>
                      <a:pt x="33251" y="0"/>
                    </a:lnTo>
                    <a:close/>
                  </a:path>
                </a:pathLst>
              </a:custGeom>
              <a:solidFill>
                <a:srgbClr val="FF0000">
                  <a:alpha val="59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sz="1350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9067031" y="6950558"/>
                <a:ext cx="193271" cy="361604"/>
              </a:xfrm>
              <a:custGeom>
                <a:avLst/>
                <a:gdLst>
                  <a:gd name="connsiteX0" fmla="*/ 257695 w 257695"/>
                  <a:gd name="connsiteY0" fmla="*/ 33251 h 482139"/>
                  <a:gd name="connsiteX1" fmla="*/ 83127 w 257695"/>
                  <a:gd name="connsiteY1" fmla="*/ 482139 h 482139"/>
                  <a:gd name="connsiteX2" fmla="*/ 0 w 257695"/>
                  <a:gd name="connsiteY2" fmla="*/ 453044 h 482139"/>
                  <a:gd name="connsiteX3" fmla="*/ 166255 w 257695"/>
                  <a:gd name="connsiteY3" fmla="*/ 0 h 482139"/>
                  <a:gd name="connsiteX4" fmla="*/ 257695 w 257695"/>
                  <a:gd name="connsiteY4" fmla="*/ 33251 h 482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695" h="482139">
                    <a:moveTo>
                      <a:pt x="257695" y="33251"/>
                    </a:moveTo>
                    <a:lnTo>
                      <a:pt x="83127" y="482139"/>
                    </a:lnTo>
                    <a:lnTo>
                      <a:pt x="0" y="453044"/>
                    </a:lnTo>
                    <a:lnTo>
                      <a:pt x="166255" y="0"/>
                    </a:lnTo>
                    <a:lnTo>
                      <a:pt x="257695" y="33251"/>
                    </a:lnTo>
                    <a:close/>
                  </a:path>
                </a:pathLst>
              </a:custGeom>
              <a:solidFill>
                <a:srgbClr val="FF0000">
                  <a:alpha val="59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sz="1350"/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9394344" y="6002907"/>
                <a:ext cx="205740" cy="395893"/>
              </a:xfrm>
              <a:custGeom>
                <a:avLst/>
                <a:gdLst>
                  <a:gd name="connsiteX0" fmla="*/ 0 w 274320"/>
                  <a:gd name="connsiteY0" fmla="*/ 507076 h 527858"/>
                  <a:gd name="connsiteX1" fmla="*/ 103909 w 274320"/>
                  <a:gd name="connsiteY1" fmla="*/ 527858 h 527858"/>
                  <a:gd name="connsiteX2" fmla="*/ 274320 w 274320"/>
                  <a:gd name="connsiteY2" fmla="*/ 33251 h 527858"/>
                  <a:gd name="connsiteX3" fmla="*/ 191193 w 274320"/>
                  <a:gd name="connsiteY3" fmla="*/ 0 h 527858"/>
                  <a:gd name="connsiteX4" fmla="*/ 0 w 274320"/>
                  <a:gd name="connsiteY4" fmla="*/ 507076 h 527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320" h="527858">
                    <a:moveTo>
                      <a:pt x="0" y="507076"/>
                    </a:moveTo>
                    <a:lnTo>
                      <a:pt x="103909" y="527858"/>
                    </a:lnTo>
                    <a:lnTo>
                      <a:pt x="274320" y="33251"/>
                    </a:lnTo>
                    <a:lnTo>
                      <a:pt x="191193" y="0"/>
                    </a:lnTo>
                    <a:lnTo>
                      <a:pt x="0" y="507076"/>
                    </a:lnTo>
                    <a:close/>
                  </a:path>
                </a:pathLst>
              </a:custGeom>
              <a:solidFill>
                <a:srgbClr val="FF0000">
                  <a:alpha val="59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sz="1350"/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9683407" y="5214367"/>
                <a:ext cx="156707" cy="171320"/>
              </a:xfrm>
              <a:custGeom>
                <a:avLst/>
                <a:gdLst>
                  <a:gd name="connsiteX0" fmla="*/ 0 w 199505"/>
                  <a:gd name="connsiteY0" fmla="*/ 178724 h 224444"/>
                  <a:gd name="connsiteX1" fmla="*/ 153785 w 199505"/>
                  <a:gd name="connsiteY1" fmla="*/ 0 h 224444"/>
                  <a:gd name="connsiteX2" fmla="*/ 199505 w 199505"/>
                  <a:gd name="connsiteY2" fmla="*/ 16626 h 224444"/>
                  <a:gd name="connsiteX3" fmla="*/ 29094 w 199505"/>
                  <a:gd name="connsiteY3" fmla="*/ 224444 h 224444"/>
                  <a:gd name="connsiteX4" fmla="*/ 0 w 199505"/>
                  <a:gd name="connsiteY4" fmla="*/ 178724 h 224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505" h="224444">
                    <a:moveTo>
                      <a:pt x="0" y="178724"/>
                    </a:moveTo>
                    <a:lnTo>
                      <a:pt x="153785" y="0"/>
                    </a:lnTo>
                    <a:lnTo>
                      <a:pt x="199505" y="16626"/>
                    </a:lnTo>
                    <a:lnTo>
                      <a:pt x="29094" y="224444"/>
                    </a:lnTo>
                    <a:lnTo>
                      <a:pt x="0" y="178724"/>
                    </a:lnTo>
                    <a:close/>
                  </a:path>
                </a:pathLst>
              </a:custGeom>
              <a:solidFill>
                <a:srgbClr val="FF0000">
                  <a:alpha val="71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sz="135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345281" y="5577254"/>
              <a:ext cx="3691153" cy="760535"/>
              <a:chOff x="1312257" y="7814955"/>
              <a:chExt cx="3060173" cy="576602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350337" y="7814955"/>
                <a:ext cx="2670813" cy="290758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312257" y="7819869"/>
                <a:ext cx="3060173" cy="5716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sz="1600" dirty="0" smtClean="0">
                    <a:latin typeface="Arial Narrow" panose="020B0606020202030204" pitchFamily="34" charset="0"/>
                  </a:rPr>
                  <a:t>-Total estacionamento proposto: 29 lugares</a:t>
                </a:r>
                <a:endParaRPr lang="pt-PT" sz="1350" dirty="0">
                  <a:latin typeface="Arial Narrow" panose="020B0606020202030204" pitchFamily="34" charset="0"/>
                </a:endParaRPr>
              </a:p>
              <a:p>
                <a:endParaRPr lang="pt-PT" sz="1350" dirty="0">
                  <a:latin typeface="Arial Narrow" panose="020B0606020202030204" pitchFamily="34" charset="0"/>
                </a:endParaRPr>
              </a:p>
              <a:p>
                <a:endParaRPr lang="pt-PT" sz="1350" dirty="0"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25" name="AutoShape 2" descr="A mostrar Perfil Rua Lucio da Silva.jpg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t-PT" sz="1350"/>
          </a:p>
        </p:txBody>
      </p:sp>
      <p:grpSp>
        <p:nvGrpSpPr>
          <p:cNvPr id="29" name="Group 28"/>
          <p:cNvGrpSpPr/>
          <p:nvPr/>
        </p:nvGrpSpPr>
        <p:grpSpPr>
          <a:xfrm>
            <a:off x="701955" y="3404193"/>
            <a:ext cx="6944868" cy="2793058"/>
            <a:chOff x="783189" y="3463282"/>
            <a:chExt cx="9259824" cy="3724077"/>
          </a:xfrm>
        </p:grpSpPr>
        <p:sp>
          <p:nvSpPr>
            <p:cNvPr id="9" name="Rectangle 8"/>
            <p:cNvSpPr/>
            <p:nvPr/>
          </p:nvSpPr>
          <p:spPr>
            <a:xfrm rot="1290325">
              <a:off x="7686439" y="3463282"/>
              <a:ext cx="2356574" cy="941449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35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189" y="4069631"/>
              <a:ext cx="4189963" cy="3117728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4021414" y="276946"/>
            <a:ext cx="32989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cap="small" dirty="0">
                <a:latin typeface="Arial Narrow" panose="020B0606020202030204" pitchFamily="34" charset="0"/>
                <a:cs typeface="Simplex" panose="00000400000000000000" pitchFamily="2" charset="0"/>
              </a:rPr>
              <a:t>Rua Lúcio da Silva e Largo de S.Domingos</a:t>
            </a:r>
          </a:p>
        </p:txBody>
      </p:sp>
      <p:sp>
        <p:nvSpPr>
          <p:cNvPr id="35" name="Rectangle 34"/>
          <p:cNvSpPr/>
          <p:nvPr/>
        </p:nvSpPr>
        <p:spPr>
          <a:xfrm flipV="1">
            <a:off x="-2" y="309722"/>
            <a:ext cx="7145080" cy="342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/>
          </a:p>
        </p:txBody>
      </p:sp>
      <p:grpSp>
        <p:nvGrpSpPr>
          <p:cNvPr id="8" name="Group 7"/>
          <p:cNvGrpSpPr/>
          <p:nvPr/>
        </p:nvGrpSpPr>
        <p:grpSpPr>
          <a:xfrm>
            <a:off x="-87724" y="1474299"/>
            <a:ext cx="8868571" cy="4583356"/>
            <a:chOff x="-87724" y="1513474"/>
            <a:chExt cx="8868571" cy="4583356"/>
          </a:xfrm>
        </p:grpSpPr>
        <p:grpSp>
          <p:nvGrpSpPr>
            <p:cNvPr id="3" name="Group 2"/>
            <p:cNvGrpSpPr/>
            <p:nvPr/>
          </p:nvGrpSpPr>
          <p:grpSpPr>
            <a:xfrm>
              <a:off x="-87724" y="2072585"/>
              <a:ext cx="6141269" cy="4024245"/>
              <a:chOff x="-256143" y="1666702"/>
              <a:chExt cx="8188358" cy="5365659"/>
            </a:xfrm>
          </p:grpSpPr>
          <p:sp>
            <p:nvSpPr>
              <p:cNvPr id="10" name="Rectangle 9"/>
              <p:cNvSpPr/>
              <p:nvPr/>
            </p:nvSpPr>
            <p:spPr>
              <a:xfrm rot="1141108">
                <a:off x="-256143" y="1666702"/>
                <a:ext cx="8188358" cy="941449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sz="1350"/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6960" y="3960615"/>
                <a:ext cx="5836977" cy="3071746"/>
              </a:xfrm>
              <a:prstGeom prst="rect">
                <a:avLst/>
              </a:prstGeom>
            </p:spPr>
          </p:pic>
        </p:grpSp>
        <p:sp>
          <p:nvSpPr>
            <p:cNvPr id="20" name="Rectangle 19"/>
            <p:cNvSpPr/>
            <p:nvPr/>
          </p:nvSpPr>
          <p:spPr>
            <a:xfrm rot="1290325">
              <a:off x="8109884" y="1513474"/>
              <a:ext cx="670963" cy="2167781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35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24556" y="3571631"/>
            <a:ext cx="8117825" cy="2975864"/>
            <a:chOff x="920354" y="3623864"/>
            <a:chExt cx="10823766" cy="3967819"/>
          </a:xfrm>
        </p:grpSpPr>
        <p:sp>
          <p:nvSpPr>
            <p:cNvPr id="19" name="Rectangle 18"/>
            <p:cNvSpPr/>
            <p:nvPr/>
          </p:nvSpPr>
          <p:spPr>
            <a:xfrm rot="1290325">
              <a:off x="9834387" y="3876731"/>
              <a:ext cx="1909733" cy="2791799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35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354" y="3623864"/>
              <a:ext cx="4521348" cy="3967819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345281" y="3987907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sz="1600" dirty="0">
                <a:latin typeface="Arial Narrow" panose="020B0606020202030204" pitchFamily="34" charset="0"/>
              </a:rPr>
              <a:t>-Renovação de rede de esgotos doméstica, pluvial e de abastecimento de água</a:t>
            </a:r>
          </a:p>
          <a:p>
            <a:endParaRPr lang="pt-PT" sz="1600" dirty="0">
              <a:latin typeface="Arial Narrow" panose="020B0606020202030204" pitchFamily="34" charset="0"/>
            </a:endParaRPr>
          </a:p>
          <a:p>
            <a:r>
              <a:rPr lang="pt-PT" sz="1600" dirty="0">
                <a:latin typeface="Arial Narrow" panose="020B0606020202030204" pitchFamily="34" charset="0"/>
              </a:rPr>
              <a:t>-Renovação das infraestruturas elétricas e telecomunicações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0" y="0"/>
            <a:ext cx="4189228" cy="2990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-87724" y="59351"/>
            <a:ext cx="45454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b="1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REQUALIFICAÇÃO DOS ARRUAMENTOS DA REDINHA</a:t>
            </a:r>
          </a:p>
        </p:txBody>
      </p:sp>
    </p:spTree>
    <p:extLst>
      <p:ext uri="{BB962C8B-B14F-4D97-AF65-F5344CB8AC3E}">
        <p14:creationId xmlns:p14="http://schemas.microsoft.com/office/powerpoint/2010/main" val="390059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62082" y="316476"/>
            <a:ext cx="15814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cap="small" dirty="0">
                <a:latin typeface="Arial Narrow" panose="020B0606020202030204" pitchFamily="34" charset="0"/>
                <a:cs typeface="Simplex" panose="00000400000000000000" pitchFamily="2" charset="0"/>
              </a:rPr>
              <a:t>Rua </a:t>
            </a:r>
            <a:r>
              <a:rPr lang="pt-PT" sz="1500" cap="small" dirty="0" smtClean="0">
                <a:latin typeface="Arial Narrow" panose="020B0606020202030204" pitchFamily="34" charset="0"/>
                <a:cs typeface="Simplex" panose="00000400000000000000" pitchFamily="2" charset="0"/>
              </a:rPr>
              <a:t>Lúcio da Silva</a:t>
            </a:r>
            <a:endParaRPr lang="pt-PT" sz="1500" cap="small" dirty="0">
              <a:latin typeface="Arial Narrow" panose="020B0606020202030204" pitchFamily="34" charset="0"/>
              <a:cs typeface="Simplex" panose="000004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" y="2058572"/>
            <a:ext cx="9144000" cy="406835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200" y="762523"/>
            <a:ext cx="2291251" cy="1296049"/>
            <a:chOff x="232881" y="5702034"/>
            <a:chExt cx="2291251" cy="129604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50453" y="5184462"/>
              <a:ext cx="1066299" cy="2101444"/>
            </a:xfrm>
            <a:prstGeom prst="rect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391380" y="6721084"/>
              <a:ext cx="11327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dirty="0" smtClean="0">
                  <a:latin typeface="Arial Narrow" panose="020B0606020202030204" pitchFamily="34" charset="0"/>
                  <a:cs typeface="Simplex" panose="00000400000000000000" pitchFamily="2" charset="0"/>
                </a:rPr>
                <a:t>Enquadramento</a:t>
              </a:r>
              <a:endParaRPr lang="pt-PT" sz="1200" dirty="0">
                <a:latin typeface="Arial Narrow" panose="020B0606020202030204" pitchFamily="34" charset="0"/>
                <a:cs typeface="Simplex" panose="00000400000000000000" pitchFamily="2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16382973">
              <a:off x="369354" y="5624339"/>
              <a:ext cx="252585" cy="51282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-9526" y="348848"/>
            <a:ext cx="9153526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4189228" cy="2990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87724" y="59351"/>
            <a:ext cx="45454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b="1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REQUALIFICAÇÃO DOS ARRUAMENTOS DA REDINHA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76474" y="87500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sz="1600" dirty="0" smtClean="0">
                <a:latin typeface="Arial Narrow" panose="020B0606020202030204" pitchFamily="34" charset="0"/>
              </a:rPr>
              <a:t>-Regularização do perfil viário</a:t>
            </a:r>
          </a:p>
          <a:p>
            <a:r>
              <a:rPr lang="pt-PT" sz="1600" dirty="0">
                <a:latin typeface="Arial Narrow" panose="020B0606020202030204" pitchFamily="34" charset="0"/>
              </a:rPr>
              <a:t>-Passeios com dimensão mínima de 1,75m</a:t>
            </a:r>
          </a:p>
          <a:p>
            <a:r>
              <a:rPr lang="pt-PT" sz="1600" dirty="0" smtClean="0">
                <a:latin typeface="Arial Narrow" panose="020B0606020202030204" pitchFamily="34" charset="0"/>
              </a:rPr>
              <a:t>-Construção / renovação de muros</a:t>
            </a:r>
          </a:p>
          <a:p>
            <a:endParaRPr lang="pt-PT" sz="1600" dirty="0" smtClean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25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62082" y="299058"/>
            <a:ext cx="15814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cap="small" dirty="0">
                <a:latin typeface="Arial Narrow" panose="020B0606020202030204" pitchFamily="34" charset="0"/>
                <a:cs typeface="Simplex" panose="00000400000000000000" pitchFamily="2" charset="0"/>
              </a:rPr>
              <a:t>Rua </a:t>
            </a:r>
            <a:r>
              <a:rPr lang="pt-PT" sz="1500" cap="small" dirty="0" smtClean="0">
                <a:latin typeface="Arial Narrow" panose="020B0606020202030204" pitchFamily="34" charset="0"/>
                <a:cs typeface="Simplex" panose="00000400000000000000" pitchFamily="2" charset="0"/>
              </a:rPr>
              <a:t>Lúcio da Silva</a:t>
            </a:r>
            <a:endParaRPr lang="pt-PT" sz="1500" cap="small" dirty="0">
              <a:latin typeface="Arial Narrow" panose="020B0606020202030204" pitchFamily="34" charset="0"/>
              <a:cs typeface="Simplex" panose="000004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6" y="348848"/>
            <a:ext cx="9153526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307"/>
            <a:ext cx="9144000" cy="46192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0725" y="657899"/>
            <a:ext cx="2291251" cy="1296049"/>
            <a:chOff x="232881" y="5702034"/>
            <a:chExt cx="2291251" cy="129604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50453" y="5184462"/>
              <a:ext cx="1066299" cy="2101444"/>
            </a:xfrm>
            <a:prstGeom prst="rect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391380" y="6721084"/>
              <a:ext cx="11327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dirty="0" smtClean="0">
                  <a:latin typeface="Arial Narrow" panose="020B0606020202030204" pitchFamily="34" charset="0"/>
                  <a:cs typeface="Simplex" panose="00000400000000000000" pitchFamily="2" charset="0"/>
                </a:rPr>
                <a:t>Enquadramento</a:t>
              </a:r>
              <a:endParaRPr lang="pt-PT" sz="1200" dirty="0">
                <a:latin typeface="Arial Narrow" panose="020B0606020202030204" pitchFamily="34" charset="0"/>
                <a:cs typeface="Simplex" panose="00000400000000000000" pitchFamily="2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17308950">
              <a:off x="882932" y="5730790"/>
              <a:ext cx="252585" cy="63854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0"/>
            <a:ext cx="4189228" cy="2990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87724" y="59351"/>
            <a:ext cx="45454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b="1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REQUALIFICAÇÃO DOS ARRUAMENTOS DA REDINHA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81237" y="68406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sz="1600" dirty="0" smtClean="0">
                <a:latin typeface="Arial Narrow" panose="020B0606020202030204" pitchFamily="34" charset="0"/>
              </a:rPr>
              <a:t>-Regularização do perfil viário</a:t>
            </a:r>
          </a:p>
          <a:p>
            <a:r>
              <a:rPr lang="pt-PT" sz="1600" dirty="0">
                <a:latin typeface="Arial Narrow" panose="020B0606020202030204" pitchFamily="34" charset="0"/>
              </a:rPr>
              <a:t>-Passeios com dimensão mínima de 1,75m</a:t>
            </a:r>
          </a:p>
          <a:p>
            <a:r>
              <a:rPr lang="pt-PT" sz="1600" dirty="0" smtClean="0">
                <a:latin typeface="Arial Narrow" panose="020B0606020202030204" pitchFamily="34" charset="0"/>
              </a:rPr>
              <a:t>-Construção / renovação de muros</a:t>
            </a:r>
          </a:p>
          <a:p>
            <a:r>
              <a:rPr lang="pt-PT" sz="1600" dirty="0" smtClean="0">
                <a:latin typeface="Arial Narrow" panose="020B0606020202030204" pitchFamily="34" charset="0"/>
              </a:rPr>
              <a:t>-Redimensionamento de estacionamento</a:t>
            </a:r>
          </a:p>
          <a:p>
            <a:endParaRPr lang="pt-PT" sz="1600" dirty="0" smtClean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78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2558" y="291489"/>
            <a:ext cx="15814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cap="small" dirty="0">
                <a:latin typeface="Arial Narrow" panose="020B0606020202030204" pitchFamily="34" charset="0"/>
                <a:cs typeface="Simplex" panose="00000400000000000000" pitchFamily="2" charset="0"/>
              </a:rPr>
              <a:t>Rua </a:t>
            </a:r>
            <a:r>
              <a:rPr lang="pt-PT" sz="1500" cap="small" dirty="0" smtClean="0">
                <a:latin typeface="Arial Narrow" panose="020B0606020202030204" pitchFamily="34" charset="0"/>
                <a:cs typeface="Simplex" panose="00000400000000000000" pitchFamily="2" charset="0"/>
              </a:rPr>
              <a:t>Lúcio da Silva</a:t>
            </a:r>
            <a:endParaRPr lang="pt-PT" sz="1500" cap="small" dirty="0">
              <a:latin typeface="Arial Narrow" panose="020B0606020202030204" pitchFamily="34" charset="0"/>
              <a:cs typeface="Simplex" panose="000004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-9526" y="341402"/>
            <a:ext cx="9153526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86043" y="-129168"/>
            <a:ext cx="4324258" cy="855920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10725" y="657899"/>
            <a:ext cx="2291251" cy="1296049"/>
            <a:chOff x="232881" y="5702034"/>
            <a:chExt cx="2291251" cy="129604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50453" y="5184462"/>
              <a:ext cx="1066299" cy="2101444"/>
            </a:xfrm>
            <a:prstGeom prst="rect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1391380" y="6721084"/>
              <a:ext cx="11327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dirty="0" smtClean="0">
                  <a:latin typeface="Arial Narrow" panose="020B0606020202030204" pitchFamily="34" charset="0"/>
                  <a:cs typeface="Simplex" panose="00000400000000000000" pitchFamily="2" charset="0"/>
                </a:rPr>
                <a:t>Enquadramento</a:t>
              </a:r>
              <a:endParaRPr lang="pt-PT" sz="1200" dirty="0">
                <a:latin typeface="Arial Narrow" panose="020B0606020202030204" pitchFamily="34" charset="0"/>
                <a:cs typeface="Simplex" panose="00000400000000000000" pitchFamily="2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17750290">
              <a:off x="1447258" y="5846774"/>
              <a:ext cx="252585" cy="77598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0"/>
            <a:ext cx="4189228" cy="2990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87724" y="59351"/>
            <a:ext cx="45454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b="1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REQUALIFICAÇÃO DOS ARRUAMENTOS DA REDINHA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81237" y="68406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sz="1600" dirty="0" smtClean="0">
                <a:latin typeface="Arial Narrow" panose="020B0606020202030204" pitchFamily="34" charset="0"/>
              </a:rPr>
              <a:t>-Regularização do perfil viário</a:t>
            </a:r>
          </a:p>
          <a:p>
            <a:r>
              <a:rPr lang="pt-PT" sz="1600" dirty="0" smtClean="0">
                <a:latin typeface="Arial Narrow" panose="020B0606020202030204" pitchFamily="34" charset="0"/>
              </a:rPr>
              <a:t>-Construção / renovação de muros</a:t>
            </a:r>
          </a:p>
          <a:p>
            <a:r>
              <a:rPr lang="pt-PT" sz="1600" dirty="0" smtClean="0">
                <a:latin typeface="Arial Narrow" panose="020B0606020202030204" pitchFamily="34" charset="0"/>
              </a:rPr>
              <a:t>-Estacionamento ordenado</a:t>
            </a:r>
          </a:p>
          <a:p>
            <a:r>
              <a:rPr lang="pt-PT" sz="1600" dirty="0" smtClean="0">
                <a:latin typeface="Arial Narrow" panose="020B0606020202030204" pitchFamily="34" charset="0"/>
              </a:rPr>
              <a:t>-Circulação pedonal em valeta espraiada</a:t>
            </a:r>
          </a:p>
          <a:p>
            <a:endParaRPr lang="pt-PT" sz="1600" dirty="0" smtClean="0">
              <a:latin typeface="Arial Narrow" panose="020B060602020203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769708" y="3204519"/>
            <a:ext cx="1120346" cy="266082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7453755">
            <a:off x="5255741" y="3611651"/>
            <a:ext cx="10502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100" dirty="0" smtClean="0">
                <a:latin typeface="Arial Narrow" panose="020B0606020202030204" pitchFamily="34" charset="0"/>
              </a:rPr>
              <a:t>Valeta espraiada</a:t>
            </a:r>
            <a:endParaRPr lang="pt-PT" sz="11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76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10899" y="330862"/>
            <a:ext cx="18178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cap="small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Rua </a:t>
            </a:r>
            <a:r>
              <a:rPr lang="pt-PT" sz="1500" cap="small" dirty="0" smtClean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Lúcio da Silva</a:t>
            </a:r>
            <a:endParaRPr lang="pt-PT" sz="1500" cap="small" dirty="0">
              <a:solidFill>
                <a:schemeClr val="bg1"/>
              </a:solidFill>
              <a:latin typeface="Arial Narrow" panose="020B0606020202030204" pitchFamily="34" charset="0"/>
              <a:cs typeface="Simplex" panose="000004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50433"/>
            <a:ext cx="813263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83" y="1220652"/>
            <a:ext cx="7036747" cy="38761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88339" y="5128591"/>
            <a:ext cx="2628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dirty="0" smtClean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Existente  </a:t>
            </a:r>
            <a:r>
              <a:rPr lang="pt-PT" sz="1500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– Rua </a:t>
            </a:r>
            <a:r>
              <a:rPr lang="pt-PT" sz="1500" dirty="0" smtClean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Lúcio da Silva</a:t>
            </a:r>
            <a:endParaRPr lang="pt-PT" sz="1500" dirty="0">
              <a:solidFill>
                <a:schemeClr val="bg1"/>
              </a:solidFill>
              <a:latin typeface="Arial Narrow" panose="020B0606020202030204" pitchFamily="34" charset="0"/>
              <a:cs typeface="Simplex" panose="000004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189228" cy="299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87724" y="59351"/>
            <a:ext cx="45454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b="1" dirty="0">
                <a:latin typeface="Arial Narrow" panose="020B0606020202030204" pitchFamily="34" charset="0"/>
                <a:cs typeface="Simplex" panose="00000400000000000000" pitchFamily="2" charset="0"/>
              </a:rPr>
              <a:t>REQUALIFICAÇÃO DOS ARRUAMENTOS DA REDINHA</a:t>
            </a:r>
          </a:p>
        </p:txBody>
      </p:sp>
    </p:spTree>
    <p:extLst>
      <p:ext uri="{BB962C8B-B14F-4D97-AF65-F5344CB8AC3E}">
        <p14:creationId xmlns:p14="http://schemas.microsoft.com/office/powerpoint/2010/main" val="329911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10899" y="330862"/>
            <a:ext cx="18178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cap="small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Rua </a:t>
            </a:r>
            <a:r>
              <a:rPr lang="pt-PT" sz="1500" cap="small" dirty="0" smtClean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Lúcio da Silva</a:t>
            </a:r>
            <a:endParaRPr lang="pt-PT" sz="1500" cap="small" dirty="0">
              <a:solidFill>
                <a:schemeClr val="bg1"/>
              </a:solidFill>
              <a:latin typeface="Arial Narrow" panose="020B0606020202030204" pitchFamily="34" charset="0"/>
              <a:cs typeface="Simplex" panose="000004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50433"/>
            <a:ext cx="813263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96" y="1302523"/>
            <a:ext cx="7013934" cy="39453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0145" y="5303520"/>
            <a:ext cx="2628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dirty="0" smtClean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Proposto  </a:t>
            </a:r>
            <a:r>
              <a:rPr lang="pt-PT" sz="1500" dirty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– Rua </a:t>
            </a:r>
            <a:r>
              <a:rPr lang="pt-PT" sz="1500" dirty="0" smtClean="0">
                <a:solidFill>
                  <a:schemeClr val="bg1"/>
                </a:solidFill>
                <a:latin typeface="Arial Narrow" panose="020B0606020202030204" pitchFamily="34" charset="0"/>
                <a:cs typeface="Simplex" panose="00000400000000000000" pitchFamily="2" charset="0"/>
              </a:rPr>
              <a:t>Lúcio da Silva</a:t>
            </a:r>
            <a:endParaRPr lang="pt-PT" sz="1500" dirty="0">
              <a:solidFill>
                <a:schemeClr val="bg1"/>
              </a:solidFill>
              <a:latin typeface="Arial Narrow" panose="020B0606020202030204" pitchFamily="34" charset="0"/>
              <a:cs typeface="Simplex" panose="000004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4189228" cy="299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sz="135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87724" y="59351"/>
            <a:ext cx="45454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b="1" dirty="0">
                <a:latin typeface="Arial Narrow" panose="020B0606020202030204" pitchFamily="34" charset="0"/>
                <a:cs typeface="Simplex" panose="00000400000000000000" pitchFamily="2" charset="0"/>
              </a:rPr>
              <a:t>REQUALIFICAÇÃO DOS ARRUAMENTOS DA REDINHA</a:t>
            </a:r>
          </a:p>
        </p:txBody>
      </p:sp>
    </p:spTree>
    <p:extLst>
      <p:ext uri="{BB962C8B-B14F-4D97-AF65-F5344CB8AC3E}">
        <p14:creationId xmlns:p14="http://schemas.microsoft.com/office/powerpoint/2010/main" val="33767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5891</TotalTime>
  <Words>697</Words>
  <Application>Microsoft Office PowerPoint</Application>
  <PresentationFormat>On-screen Show (4:3)</PresentationFormat>
  <Paragraphs>164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Narrow</vt:lpstr>
      <vt:lpstr>Calibri</vt:lpstr>
      <vt:lpstr>Calibri Light</vt:lpstr>
      <vt:lpstr>Simplex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 Silva</dc:creator>
  <cp:lastModifiedBy>Ana Silva</cp:lastModifiedBy>
  <cp:revision>103</cp:revision>
  <dcterms:created xsi:type="dcterms:W3CDTF">2016-06-07T09:26:02Z</dcterms:created>
  <dcterms:modified xsi:type="dcterms:W3CDTF">2016-06-13T14:07:52Z</dcterms:modified>
</cp:coreProperties>
</file>